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notesMasterIdLst>
    <p:notesMasterId r:id="rId33"/>
  </p:notesMasterIdLst>
  <p:sldIdLst>
    <p:sldId id="256" r:id="rId2"/>
    <p:sldId id="292" r:id="rId3"/>
    <p:sldId id="293" r:id="rId4"/>
    <p:sldId id="258" r:id="rId5"/>
    <p:sldId id="257" r:id="rId6"/>
    <p:sldId id="259" r:id="rId7"/>
    <p:sldId id="260" r:id="rId8"/>
    <p:sldId id="261" r:id="rId9"/>
    <p:sldId id="262" r:id="rId10"/>
    <p:sldId id="263" r:id="rId11"/>
    <p:sldId id="266" r:id="rId12"/>
    <p:sldId id="265" r:id="rId13"/>
    <p:sldId id="264" r:id="rId14"/>
    <p:sldId id="267" r:id="rId15"/>
    <p:sldId id="268" r:id="rId16"/>
    <p:sldId id="271" r:id="rId17"/>
    <p:sldId id="272" r:id="rId18"/>
    <p:sldId id="277" r:id="rId19"/>
    <p:sldId id="273" r:id="rId20"/>
    <p:sldId id="278" r:id="rId21"/>
    <p:sldId id="279" r:id="rId22"/>
    <p:sldId id="285" r:id="rId23"/>
    <p:sldId id="283" r:id="rId24"/>
    <p:sldId id="282" r:id="rId25"/>
    <p:sldId id="286" r:id="rId26"/>
    <p:sldId id="290" r:id="rId27"/>
    <p:sldId id="281" r:id="rId28"/>
    <p:sldId id="289" r:id="rId29"/>
    <p:sldId id="291" r:id="rId30"/>
    <p:sldId id="280" r:id="rId31"/>
    <p:sldId id="288" r:id="rId32"/>
  </p:sldIdLst>
  <p:sldSz cx="12192000" cy="6858000"/>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92" autoAdjust="0"/>
    <p:restoredTop sz="94660"/>
  </p:normalViewPr>
  <p:slideViewPr>
    <p:cSldViewPr snapToGrid="0">
      <p:cViewPr varScale="1">
        <p:scale>
          <a:sx n="56" d="100"/>
          <a:sy n="56" d="100"/>
        </p:scale>
        <p:origin x="-94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0B5AEF82-BF6C-4E84-BB22-91D91C4F6925}" type="datetimeFigureOut">
              <a:rPr lang="en-US" smtClean="0"/>
              <a:t>2/28/19</a:t>
            </a:fld>
            <a:endParaRPr lang="en-US"/>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E7FA9CA6-9003-452C-8BB5-DC33A82BD0EA}" type="slidenum">
              <a:rPr lang="en-US" smtClean="0"/>
              <a:t>‹#›</a:t>
            </a:fld>
            <a:endParaRPr lang="en-US"/>
          </a:p>
        </p:txBody>
      </p:sp>
    </p:spTree>
    <p:extLst>
      <p:ext uri="{BB962C8B-B14F-4D97-AF65-F5344CB8AC3E}">
        <p14:creationId xmlns:p14="http://schemas.microsoft.com/office/powerpoint/2010/main" val="3102846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9E49C8C-80F6-4AFE-B60F-1EDEDE14F990}" type="datetime1">
              <a:rPr lang="en-US" smtClean="0"/>
              <a:t>2/28/19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A9F98-0894-42F0-9E15-BFAB54B754DE}" type="slidenum">
              <a:rPr lang="en-US" smtClean="0"/>
              <a:t>‹#›</a:t>
            </a:fld>
            <a:endParaRPr lang="en-US"/>
          </a:p>
        </p:txBody>
      </p:sp>
    </p:spTree>
    <p:extLst>
      <p:ext uri="{BB962C8B-B14F-4D97-AF65-F5344CB8AC3E}">
        <p14:creationId xmlns:p14="http://schemas.microsoft.com/office/powerpoint/2010/main" val="2161802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B4804CB-12A8-4DF4-8532-77F15C0B845B}" type="datetime1">
              <a:rPr lang="en-US" smtClean="0"/>
              <a:t>2/28/19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CA9F98-0894-42F0-9E15-BFAB54B754DE}" type="slidenum">
              <a:rPr lang="en-US" smtClean="0"/>
              <a:t>‹#›</a:t>
            </a:fld>
            <a:endParaRPr lang="en-US"/>
          </a:p>
        </p:txBody>
      </p:sp>
    </p:spTree>
    <p:extLst>
      <p:ext uri="{BB962C8B-B14F-4D97-AF65-F5344CB8AC3E}">
        <p14:creationId xmlns:p14="http://schemas.microsoft.com/office/powerpoint/2010/main" val="240861999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8B4804CB-12A8-4DF4-8532-77F15C0B845B}" type="datetime1">
              <a:rPr lang="en-US" smtClean="0"/>
              <a:t>2/28/19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A9F98-0894-42F0-9E15-BFAB54B754DE}" type="slidenum">
              <a:rPr lang="en-US" smtClean="0"/>
              <a:t>‹#›</a:t>
            </a:fld>
            <a:endParaRPr lang="en-US"/>
          </a:p>
        </p:txBody>
      </p:sp>
    </p:spTree>
    <p:extLst>
      <p:ext uri="{BB962C8B-B14F-4D97-AF65-F5344CB8AC3E}">
        <p14:creationId xmlns:p14="http://schemas.microsoft.com/office/powerpoint/2010/main" val="253274292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8B4804CB-12A8-4DF4-8532-77F15C0B845B}" type="datetime1">
              <a:rPr lang="en-US" smtClean="0"/>
              <a:t>2/28/19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A9F98-0894-42F0-9E15-BFAB54B754DE}"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98919125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B4804CB-12A8-4DF4-8532-77F15C0B845B}" type="datetime1">
              <a:rPr lang="en-US" smtClean="0"/>
              <a:t>2/28/19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A9F98-0894-42F0-9E15-BFAB54B754DE}" type="slidenum">
              <a:rPr lang="en-US" smtClean="0"/>
              <a:t>‹#›</a:t>
            </a:fld>
            <a:endParaRPr lang="en-US"/>
          </a:p>
        </p:txBody>
      </p:sp>
    </p:spTree>
    <p:extLst>
      <p:ext uri="{BB962C8B-B14F-4D97-AF65-F5344CB8AC3E}">
        <p14:creationId xmlns:p14="http://schemas.microsoft.com/office/powerpoint/2010/main" val="36372527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B4804CB-12A8-4DF4-8532-77F15C0B845B}" type="datetime1">
              <a:rPr lang="en-US" smtClean="0"/>
              <a:t>2/28/19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A9F98-0894-42F0-9E15-BFAB54B754DE}" type="slidenum">
              <a:rPr lang="en-US" smtClean="0"/>
              <a:t>‹#›</a:t>
            </a:fld>
            <a:endParaRPr lang="en-US"/>
          </a:p>
        </p:txBody>
      </p:sp>
    </p:spTree>
    <p:extLst>
      <p:ext uri="{BB962C8B-B14F-4D97-AF65-F5344CB8AC3E}">
        <p14:creationId xmlns:p14="http://schemas.microsoft.com/office/powerpoint/2010/main" val="265647930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B4804CB-12A8-4DF4-8532-77F15C0B845B}" type="datetime1">
              <a:rPr lang="en-US" smtClean="0"/>
              <a:t>2/28/19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A9F98-0894-42F0-9E15-BFAB54B754DE}" type="slidenum">
              <a:rPr lang="en-US" smtClean="0"/>
              <a:t>‹#›</a:t>
            </a:fld>
            <a:endParaRPr lang="en-US"/>
          </a:p>
        </p:txBody>
      </p:sp>
    </p:spTree>
    <p:extLst>
      <p:ext uri="{BB962C8B-B14F-4D97-AF65-F5344CB8AC3E}">
        <p14:creationId xmlns:p14="http://schemas.microsoft.com/office/powerpoint/2010/main" val="20007872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517480-883E-4057-BBB7-B99ED34A1366}" type="datetime1">
              <a:rPr lang="en-US" smtClean="0"/>
              <a:t>2/28/19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A9F98-0894-42F0-9E15-BFAB54B754DE}" type="slidenum">
              <a:rPr lang="en-US" smtClean="0"/>
              <a:t>‹#›</a:t>
            </a:fld>
            <a:endParaRPr lang="en-US"/>
          </a:p>
        </p:txBody>
      </p:sp>
    </p:spTree>
    <p:extLst>
      <p:ext uri="{BB962C8B-B14F-4D97-AF65-F5344CB8AC3E}">
        <p14:creationId xmlns:p14="http://schemas.microsoft.com/office/powerpoint/2010/main" val="4226068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96575A-CF47-46CA-BD6D-5F0F0A9D9828}" type="datetime1">
              <a:rPr lang="en-US" smtClean="0"/>
              <a:t>2/28/19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A9F98-0894-42F0-9E15-BFAB54B754DE}" type="slidenum">
              <a:rPr lang="en-US" smtClean="0"/>
              <a:t>‹#›</a:t>
            </a:fld>
            <a:endParaRPr lang="en-US"/>
          </a:p>
        </p:txBody>
      </p:sp>
    </p:spTree>
    <p:extLst>
      <p:ext uri="{BB962C8B-B14F-4D97-AF65-F5344CB8AC3E}">
        <p14:creationId xmlns:p14="http://schemas.microsoft.com/office/powerpoint/2010/main" val="457465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71C8907C-4C4A-4245-BE02-34FF270CB8F6}" type="datetime1">
              <a:rPr lang="en-US" smtClean="0"/>
              <a:t>2/28/19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A9F98-0894-42F0-9E15-BFAB54B754DE}" type="slidenum">
              <a:rPr lang="en-US" smtClean="0"/>
              <a:t>‹#›</a:t>
            </a:fld>
            <a:endParaRPr lang="en-US"/>
          </a:p>
        </p:txBody>
      </p:sp>
    </p:spTree>
    <p:extLst>
      <p:ext uri="{BB962C8B-B14F-4D97-AF65-F5344CB8AC3E}">
        <p14:creationId xmlns:p14="http://schemas.microsoft.com/office/powerpoint/2010/main" val="440358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AB60034-1B10-410B-97AD-6CEAB80CCBE2}" type="datetime1">
              <a:rPr lang="en-US" smtClean="0"/>
              <a:t>2/28/19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A9F98-0894-42F0-9E15-BFAB54B754DE}" type="slidenum">
              <a:rPr lang="en-US" smtClean="0"/>
              <a:t>‹#›</a:t>
            </a:fld>
            <a:endParaRPr lang="en-US"/>
          </a:p>
        </p:txBody>
      </p:sp>
    </p:spTree>
    <p:extLst>
      <p:ext uri="{BB962C8B-B14F-4D97-AF65-F5344CB8AC3E}">
        <p14:creationId xmlns:p14="http://schemas.microsoft.com/office/powerpoint/2010/main" val="2752525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D85ABF9-6D23-40C9-AA80-79C4556E4BE1}" type="datetime1">
              <a:rPr lang="en-US" smtClean="0"/>
              <a:t>2/28/19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CA9F98-0894-42F0-9E15-BFAB54B754DE}" type="slidenum">
              <a:rPr lang="en-US" smtClean="0"/>
              <a:t>‹#›</a:t>
            </a:fld>
            <a:endParaRPr lang="en-US"/>
          </a:p>
        </p:txBody>
      </p:sp>
    </p:spTree>
    <p:extLst>
      <p:ext uri="{BB962C8B-B14F-4D97-AF65-F5344CB8AC3E}">
        <p14:creationId xmlns:p14="http://schemas.microsoft.com/office/powerpoint/2010/main" val="92376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3E22188-3B5D-4A1D-BFD3-DE753AE9318E}" type="datetime1">
              <a:rPr lang="en-US" smtClean="0"/>
              <a:t>2/28/19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CA9F98-0894-42F0-9E15-BFAB54B754DE}" type="slidenum">
              <a:rPr lang="en-US" smtClean="0"/>
              <a:t>‹#›</a:t>
            </a:fld>
            <a:endParaRPr lang="en-US"/>
          </a:p>
        </p:txBody>
      </p:sp>
    </p:spTree>
    <p:extLst>
      <p:ext uri="{BB962C8B-B14F-4D97-AF65-F5344CB8AC3E}">
        <p14:creationId xmlns:p14="http://schemas.microsoft.com/office/powerpoint/2010/main" val="3190931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F22F132D-273F-47E4-9D86-B27810BB2C12}" type="datetime1">
              <a:rPr lang="en-US" smtClean="0"/>
              <a:t>2/28/19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2CA9F98-0894-42F0-9E15-BFAB54B754DE}" type="slidenum">
              <a:rPr lang="en-US" smtClean="0"/>
              <a:t>‹#›</a:t>
            </a:fld>
            <a:endParaRPr lang="en-US"/>
          </a:p>
        </p:txBody>
      </p:sp>
    </p:spTree>
    <p:extLst>
      <p:ext uri="{BB962C8B-B14F-4D97-AF65-F5344CB8AC3E}">
        <p14:creationId xmlns:p14="http://schemas.microsoft.com/office/powerpoint/2010/main" val="2659236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EB90E47-12DC-4C59-8921-477C9129471F}" type="datetime1">
              <a:rPr lang="en-US" smtClean="0"/>
              <a:t>2/28/19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2CA9F98-0894-42F0-9E15-BFAB54B754DE}" type="slidenum">
              <a:rPr lang="en-US" smtClean="0"/>
              <a:t>‹#›</a:t>
            </a:fld>
            <a:endParaRPr lang="en-US"/>
          </a:p>
        </p:txBody>
      </p:sp>
    </p:spTree>
    <p:extLst>
      <p:ext uri="{BB962C8B-B14F-4D97-AF65-F5344CB8AC3E}">
        <p14:creationId xmlns:p14="http://schemas.microsoft.com/office/powerpoint/2010/main" val="899799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BE1FEC6F-E1CF-4A99-9357-CE28AD75ECDA}" type="datetime1">
              <a:rPr lang="en-US" smtClean="0"/>
              <a:t>2/28/19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2CA9F98-0894-42F0-9E15-BFAB54B754DE}" type="slidenum">
              <a:rPr lang="en-US" smtClean="0"/>
              <a:t>‹#›</a:t>
            </a:fld>
            <a:endParaRPr lang="en-US"/>
          </a:p>
        </p:txBody>
      </p:sp>
    </p:spTree>
    <p:extLst>
      <p:ext uri="{BB962C8B-B14F-4D97-AF65-F5344CB8AC3E}">
        <p14:creationId xmlns:p14="http://schemas.microsoft.com/office/powerpoint/2010/main" val="2891027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1EF3D28-D9A8-4404-A5AF-5D99B0301B05}" type="datetime1">
              <a:rPr lang="en-US" smtClean="0"/>
              <a:t>2/28/19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CA9F98-0894-42F0-9E15-BFAB54B754DE}" type="slidenum">
              <a:rPr lang="en-US" smtClean="0"/>
              <a:t>‹#›</a:t>
            </a:fld>
            <a:endParaRPr lang="en-US"/>
          </a:p>
        </p:txBody>
      </p:sp>
    </p:spTree>
    <p:extLst>
      <p:ext uri="{BB962C8B-B14F-4D97-AF65-F5344CB8AC3E}">
        <p14:creationId xmlns:p14="http://schemas.microsoft.com/office/powerpoint/2010/main" val="3239969576"/>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21" Type="http://schemas.openxmlformats.org/officeDocument/2006/relationships/image" Target="../media/image4.png"/><Relationship Id="rId22"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B4804CB-12A8-4DF4-8532-77F15C0B845B}" type="datetime1">
              <a:rPr lang="en-US" smtClean="0"/>
              <a:t>2/28/19</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2CA9F98-0894-42F0-9E15-BFAB54B754DE}" type="slidenum">
              <a:rPr lang="en-US" smtClean="0"/>
              <a:t>‹#›</a:t>
            </a:fld>
            <a:endParaRPr lang="en-US"/>
          </a:p>
        </p:txBody>
      </p:sp>
    </p:spTree>
    <p:extLst>
      <p:ext uri="{BB962C8B-B14F-4D97-AF65-F5344CB8AC3E}">
        <p14:creationId xmlns:p14="http://schemas.microsoft.com/office/powerpoint/2010/main" val="1461857919"/>
      </p:ext>
    </p:extLst>
  </p:cSld>
  <p:clrMap bg1="dk1" tx1="lt1" bg2="dk2" tx2="lt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8.e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9.emf"/><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tpl.edd.ca.gov/wiaetplind.ht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7.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CA9F98-0894-42F0-9E15-BFAB54B754DE}" type="slidenum">
              <a:rPr lang="en-US" smtClean="0"/>
              <a:t>1</a:t>
            </a:fld>
            <a:endParaRPr lang="en-US"/>
          </a:p>
        </p:txBody>
      </p:sp>
      <p:sp>
        <p:nvSpPr>
          <p:cNvPr id="2" name="Title 1"/>
          <p:cNvSpPr>
            <a:spLocks noGrp="1"/>
          </p:cNvSpPr>
          <p:nvPr>
            <p:ph type="ctrTitle" idx="4294967295"/>
          </p:nvPr>
        </p:nvSpPr>
        <p:spPr>
          <a:xfrm>
            <a:off x="0" y="792163"/>
            <a:ext cx="9144000" cy="2717800"/>
          </a:xfrm>
        </p:spPr>
        <p:txBody>
          <a:bodyPr>
            <a:normAutofit fontScale="90000"/>
          </a:bodyPr>
          <a:lstStyle/>
          <a:p>
            <a:r>
              <a:rPr lang="en-US" sz="7200" dirty="0" smtClean="0">
                <a:latin typeface="Gill Sans MT" panose="020B0502020104020203" pitchFamily="34" charset="0"/>
              </a:rPr>
              <a:t>The Supplemental Job Displacement Benefit and Fraud Prevention</a:t>
            </a:r>
            <a:endParaRPr lang="en-US" sz="7200" dirty="0">
              <a:latin typeface="Gill Sans MT" panose="020B0502020104020203" pitchFamily="34" charset="0"/>
            </a:endParaRPr>
          </a:p>
        </p:txBody>
      </p:sp>
      <p:sp>
        <p:nvSpPr>
          <p:cNvPr id="3" name="Subtitle 2"/>
          <p:cNvSpPr>
            <a:spLocks noGrp="1"/>
          </p:cNvSpPr>
          <p:nvPr>
            <p:ph type="subTitle" idx="4294967295"/>
          </p:nvPr>
        </p:nvSpPr>
        <p:spPr>
          <a:xfrm>
            <a:off x="0" y="3638550"/>
            <a:ext cx="8824913" cy="2000250"/>
          </a:xfrm>
        </p:spPr>
        <p:txBody>
          <a:bodyPr>
            <a:normAutofit/>
          </a:bodyPr>
          <a:lstStyle/>
          <a:p>
            <a:endParaRPr lang="en-US" sz="2800" i="1" dirty="0" smtClean="0">
              <a:solidFill>
                <a:schemeClr val="tx1"/>
              </a:solidFill>
              <a:latin typeface="Gill Sans MT" panose="020B0502020104020203" pitchFamily="34" charset="0"/>
            </a:endParaRPr>
          </a:p>
          <a:p>
            <a:r>
              <a:rPr lang="en-US" sz="2800" i="1" dirty="0" smtClean="0">
                <a:solidFill>
                  <a:schemeClr val="tx1"/>
                </a:solidFill>
                <a:latin typeface="Gill Sans MT" panose="020B0502020104020203" pitchFamily="34" charset="0"/>
              </a:rPr>
              <a:t>2/26/2019</a:t>
            </a:r>
          </a:p>
          <a:p>
            <a:endParaRPr lang="en-US" dirty="0" smtClean="0"/>
          </a:p>
          <a:p>
            <a:r>
              <a:rPr lang="en-US" dirty="0" smtClean="0">
                <a:solidFill>
                  <a:schemeClr val="tx1"/>
                </a:solidFill>
                <a:latin typeface="Gill Sans MT" panose="020B0502020104020203" pitchFamily="34" charset="0"/>
              </a:rPr>
              <a:t>James D. Fisher, Counsel to the Administrative Director of the DWC</a:t>
            </a:r>
          </a:p>
          <a:p>
            <a:endParaRPr lang="en-US" dirty="0">
              <a:latin typeface="Gill Sans MT" panose="020B0502020104020203" pitchFamily="34" charset="0"/>
            </a:endParaRPr>
          </a:p>
        </p:txBody>
      </p:sp>
    </p:spTree>
    <p:extLst>
      <p:ext uri="{BB962C8B-B14F-4D97-AF65-F5344CB8AC3E}">
        <p14:creationId xmlns:p14="http://schemas.microsoft.com/office/powerpoint/2010/main" val="119602740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latin typeface="Gill Sans MT" panose="020B0502020104020203" pitchFamily="34" charset="0"/>
              </a:rPr>
              <a:t>Offers of work</a:t>
            </a:r>
            <a:br>
              <a:rPr lang="en-US" dirty="0" smtClean="0">
                <a:latin typeface="Gill Sans MT" panose="020B0502020104020203" pitchFamily="34" charset="0"/>
              </a:rPr>
            </a:br>
            <a:r>
              <a:rPr lang="en-US" dirty="0" smtClean="0">
                <a:latin typeface="Gill Sans MT" panose="020B0502020104020203" pitchFamily="34" charset="0"/>
              </a:rPr>
              <a:t> </a:t>
            </a:r>
            <a:r>
              <a:rPr lang="en-US" sz="3200" dirty="0" smtClean="0">
                <a:latin typeface="Gill Sans MT" panose="020B0502020104020203" pitchFamily="34" charset="0"/>
              </a:rPr>
              <a:t>(2004-2012)</a:t>
            </a:r>
            <a:endParaRPr lang="en-US" sz="3200" dirty="0">
              <a:latin typeface="Gill Sans MT" panose="020B0502020104020203" pitchFamily="34" charset="0"/>
            </a:endParaRPr>
          </a:p>
        </p:txBody>
      </p:sp>
      <p:sp>
        <p:nvSpPr>
          <p:cNvPr id="3" name="Content Placeholder 2"/>
          <p:cNvSpPr>
            <a:spLocks noGrp="1"/>
          </p:cNvSpPr>
          <p:nvPr>
            <p:ph idx="1"/>
          </p:nvPr>
        </p:nvSpPr>
        <p:spPr>
          <a:xfrm>
            <a:off x="838200" y="1818290"/>
            <a:ext cx="10515600" cy="4450535"/>
          </a:xfrm>
        </p:spPr>
        <p:txBody>
          <a:bodyPr>
            <a:normAutofit/>
          </a:bodyPr>
          <a:lstStyle/>
          <a:p>
            <a:pPr lvl="1"/>
            <a:r>
              <a:rPr lang="en-US" sz="3200" dirty="0" smtClean="0">
                <a:latin typeface="Gill Sans MT" panose="020B0502020104020203" pitchFamily="34" charset="0"/>
                <a:cs typeface="Calibri" panose="020F0502020204030204" pitchFamily="34" charset="0"/>
              </a:rPr>
              <a:t>Labor Code § 4658.6 (a):</a:t>
            </a:r>
          </a:p>
          <a:p>
            <a:pPr lvl="1"/>
            <a:r>
              <a:rPr lang="en-US" sz="3200" dirty="0" smtClean="0">
                <a:latin typeface="Gill Sans MT" panose="020B0502020104020203" pitchFamily="34" charset="0"/>
                <a:cs typeface="Calibri" panose="020F0502020204030204" pitchFamily="34" charset="0"/>
              </a:rPr>
              <a:t> </a:t>
            </a:r>
            <a:r>
              <a:rPr lang="en-US" sz="3200" dirty="0" smtClean="0">
                <a:latin typeface="Gill Sans MT" panose="020B0502020104020203" pitchFamily="34" charset="0"/>
              </a:rPr>
              <a:t>Within 30 days of the termination of temporary disability, </a:t>
            </a:r>
            <a:r>
              <a:rPr lang="en-US" sz="3200" dirty="0" smtClean="0">
                <a:latin typeface="Gill Sans MT" panose="020B0502020104020203" pitchFamily="34" charset="0"/>
                <a:cs typeface="Calibri" panose="020F0502020204030204" pitchFamily="34" charset="0"/>
              </a:rPr>
              <a:t>an injured worker rejects or fails to accept </a:t>
            </a:r>
            <a:r>
              <a:rPr lang="en-US" sz="3200" dirty="0">
                <a:latin typeface="Gill Sans MT" panose="020B0502020104020203" pitchFamily="34" charset="0"/>
              </a:rPr>
              <a:t>the form and manner prescribed by the administrative director, modified work, accommodating the employee’s work restrictions, lasting at least 12 months</a:t>
            </a:r>
            <a:r>
              <a:rPr lang="en-US" sz="3200" dirty="0" smtClean="0">
                <a:latin typeface="Gill Sans MT" panose="020B0502020104020203" pitchFamily="34" charset="0"/>
              </a:rPr>
              <a:t>.</a:t>
            </a:r>
          </a:p>
          <a:p>
            <a:pPr lvl="1"/>
            <a:r>
              <a:rPr lang="en-US" sz="3500" i="1" dirty="0" smtClean="0">
                <a:solidFill>
                  <a:srgbClr val="FF0000"/>
                </a:solidFill>
                <a:latin typeface="Gill Sans MT" panose="020B0502020104020203" pitchFamily="34" charset="0"/>
              </a:rPr>
              <a:t>Warning</a:t>
            </a:r>
            <a:r>
              <a:rPr lang="en-US" sz="3500" dirty="0" smtClean="0">
                <a:solidFill>
                  <a:srgbClr val="FF0000"/>
                </a:solidFill>
                <a:latin typeface="Gill Sans MT" panose="020B0502020104020203" pitchFamily="34" charset="0"/>
              </a:rPr>
              <a:t>:</a:t>
            </a:r>
            <a:r>
              <a:rPr lang="en-US" sz="3200" dirty="0" smtClean="0">
                <a:latin typeface="Gill Sans MT" panose="020B0502020104020203" pitchFamily="34" charset="0"/>
              </a:rPr>
              <a:t> </a:t>
            </a:r>
            <a:r>
              <a:rPr lang="en-US" sz="3200" i="1" dirty="0" smtClean="0">
                <a:latin typeface="Gill Sans MT" panose="020B0502020104020203" pitchFamily="34" charset="0"/>
              </a:rPr>
              <a:t>Use the right form or else. </a:t>
            </a:r>
          </a:p>
          <a:p>
            <a:pPr lvl="1"/>
            <a:endParaRPr lang="en-US" dirty="0">
              <a:latin typeface="Gill Sans MT" panose="020B0502020104020203" pitchFamily="34" charset="0"/>
              <a:cs typeface="Calibri" panose="020F0502020204030204" pitchFamily="34" charset="0"/>
            </a:endParaRPr>
          </a:p>
          <a:p>
            <a:pPr lvl="2"/>
            <a:endParaRPr lang="en-US" dirty="0" smtClean="0">
              <a:latin typeface="Gill Sans MT" panose="020B0502020104020203" pitchFamily="34" charset="0"/>
              <a:cs typeface="Calibri" panose="020F0502020204030204" pitchFamily="34" charset="0"/>
            </a:endParaRPr>
          </a:p>
          <a:p>
            <a:pPr lvl="1"/>
            <a:endParaRPr lang="en-US" dirty="0"/>
          </a:p>
        </p:txBody>
      </p:sp>
      <p:sp>
        <p:nvSpPr>
          <p:cNvPr id="4" name="Slide Number Placeholder 3"/>
          <p:cNvSpPr>
            <a:spLocks noGrp="1"/>
          </p:cNvSpPr>
          <p:nvPr>
            <p:ph type="sldNum" sz="quarter" idx="12"/>
          </p:nvPr>
        </p:nvSpPr>
        <p:spPr/>
        <p:txBody>
          <a:bodyPr/>
          <a:lstStyle/>
          <a:p>
            <a:fld id="{02CA9F98-0894-42F0-9E15-BFAB54B754DE}" type="slidenum">
              <a:rPr lang="en-US" smtClean="0"/>
              <a:t>10</a:t>
            </a:fld>
            <a:endParaRPr lang="en-US"/>
          </a:p>
        </p:txBody>
      </p:sp>
    </p:spTree>
    <p:extLst>
      <p:ext uri="{BB962C8B-B14F-4D97-AF65-F5344CB8AC3E}">
        <p14:creationId xmlns:p14="http://schemas.microsoft.com/office/powerpoint/2010/main" val="172786228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219851339"/>
              </p:ext>
            </p:extLst>
          </p:nvPr>
        </p:nvGraphicFramePr>
        <p:xfrm>
          <a:off x="4103053" y="637667"/>
          <a:ext cx="4186237" cy="5418138"/>
        </p:xfrm>
        <a:graphic>
          <a:graphicData uri="http://schemas.openxmlformats.org/presentationml/2006/ole">
            <mc:AlternateContent xmlns:mc="http://schemas.openxmlformats.org/markup-compatibility/2006">
              <mc:Choice xmlns:v="urn:schemas-microsoft-com:vml" Requires="v">
                <p:oleObj spid="_x0000_s2111" name="Acrobat Document" r:id="rId3" imgW="5829058" imgH="7543510" progId="Acrobat.Document.DC">
                  <p:embed/>
                </p:oleObj>
              </mc:Choice>
              <mc:Fallback>
                <p:oleObj name="Acrobat Document" r:id="rId3" imgW="5829058" imgH="7543510" progId="Acrobat.Document.DC">
                  <p:embed/>
                  <p:pic>
                    <p:nvPicPr>
                      <p:cNvPr id="0" name=""/>
                      <p:cNvPicPr/>
                      <p:nvPr/>
                    </p:nvPicPr>
                    <p:blipFill>
                      <a:blip r:embed="rId4"/>
                      <a:stretch>
                        <a:fillRect/>
                      </a:stretch>
                    </p:blipFill>
                    <p:spPr>
                      <a:xfrm>
                        <a:off x="4103053" y="637667"/>
                        <a:ext cx="4186237" cy="5418138"/>
                      </a:xfrm>
                      <a:prstGeom prst="rect">
                        <a:avLst/>
                      </a:prstGeom>
                    </p:spPr>
                  </p:pic>
                </p:oleObj>
              </mc:Fallback>
            </mc:AlternateContent>
          </a:graphicData>
        </a:graphic>
      </p:graphicFrame>
      <p:sp>
        <p:nvSpPr>
          <p:cNvPr id="3" name="Slide Number Placeholder 2"/>
          <p:cNvSpPr>
            <a:spLocks noGrp="1"/>
          </p:cNvSpPr>
          <p:nvPr>
            <p:ph type="sldNum" sz="quarter" idx="12"/>
          </p:nvPr>
        </p:nvSpPr>
        <p:spPr/>
        <p:txBody>
          <a:bodyPr/>
          <a:lstStyle/>
          <a:p>
            <a:fld id="{02CA9F98-0894-42F0-9E15-BFAB54B754DE}" type="slidenum">
              <a:rPr lang="en-US" smtClean="0"/>
              <a:t>11</a:t>
            </a:fld>
            <a:endParaRPr lang="en-US"/>
          </a:p>
        </p:txBody>
      </p:sp>
    </p:spTree>
    <p:extLst>
      <p:ext uri="{BB962C8B-B14F-4D97-AF65-F5344CB8AC3E}">
        <p14:creationId xmlns:p14="http://schemas.microsoft.com/office/powerpoint/2010/main" val="320954526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211824770"/>
              </p:ext>
            </p:extLst>
          </p:nvPr>
        </p:nvGraphicFramePr>
        <p:xfrm>
          <a:off x="3529584" y="0"/>
          <a:ext cx="5074920" cy="6858000"/>
        </p:xfrm>
        <a:graphic>
          <a:graphicData uri="http://schemas.openxmlformats.org/presentationml/2006/ole">
            <mc:AlternateContent xmlns:mc="http://schemas.openxmlformats.org/markup-compatibility/2006">
              <mc:Choice xmlns:v="urn:schemas-microsoft-com:vml" Requires="v">
                <p:oleObj spid="_x0000_s1080" name="Acrobat Document" r:id="rId3" imgW="5829058" imgH="7543510" progId="Acrobat.Document.DC">
                  <p:embed/>
                </p:oleObj>
              </mc:Choice>
              <mc:Fallback>
                <p:oleObj name="Acrobat Document" r:id="rId3" imgW="5829058" imgH="7543510" progId="Acrobat.Document.DC">
                  <p:embed/>
                  <p:pic>
                    <p:nvPicPr>
                      <p:cNvPr id="0" name=""/>
                      <p:cNvPicPr/>
                      <p:nvPr/>
                    </p:nvPicPr>
                    <p:blipFill>
                      <a:blip r:embed="rId4"/>
                      <a:stretch>
                        <a:fillRect/>
                      </a:stretch>
                    </p:blipFill>
                    <p:spPr>
                      <a:xfrm>
                        <a:off x="3529584" y="0"/>
                        <a:ext cx="5074920" cy="6858000"/>
                      </a:xfrm>
                      <a:prstGeom prst="rect">
                        <a:avLst/>
                      </a:prstGeom>
                    </p:spPr>
                  </p:pic>
                </p:oleObj>
              </mc:Fallback>
            </mc:AlternateContent>
          </a:graphicData>
        </a:graphic>
      </p:graphicFrame>
      <p:sp>
        <p:nvSpPr>
          <p:cNvPr id="3" name="Slide Number Placeholder 2"/>
          <p:cNvSpPr>
            <a:spLocks noGrp="1"/>
          </p:cNvSpPr>
          <p:nvPr>
            <p:ph type="sldNum" sz="quarter" idx="12"/>
          </p:nvPr>
        </p:nvSpPr>
        <p:spPr/>
        <p:txBody>
          <a:bodyPr/>
          <a:lstStyle/>
          <a:p>
            <a:fld id="{02CA9F98-0894-42F0-9E15-BFAB54B754DE}" type="slidenum">
              <a:rPr lang="en-US" smtClean="0"/>
              <a:t>12</a:t>
            </a:fld>
            <a:endParaRPr lang="en-US"/>
          </a:p>
        </p:txBody>
      </p:sp>
    </p:spTree>
    <p:extLst>
      <p:ext uri="{BB962C8B-B14F-4D97-AF65-F5344CB8AC3E}">
        <p14:creationId xmlns:p14="http://schemas.microsoft.com/office/powerpoint/2010/main" val="181489298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latin typeface="Gill Sans MT" panose="020B0502020104020203" pitchFamily="34" charset="0"/>
              </a:rPr>
              <a:t>Offers of work</a:t>
            </a:r>
            <a:br>
              <a:rPr lang="en-US" dirty="0" smtClean="0">
                <a:latin typeface="Gill Sans MT" panose="020B0502020104020203" pitchFamily="34" charset="0"/>
              </a:rPr>
            </a:br>
            <a:r>
              <a:rPr lang="en-US" dirty="0" smtClean="0">
                <a:latin typeface="Gill Sans MT" panose="020B0502020104020203" pitchFamily="34" charset="0"/>
              </a:rPr>
              <a:t> </a:t>
            </a:r>
            <a:r>
              <a:rPr lang="en-US" dirty="0">
                <a:latin typeface="Gill Sans MT" panose="020B0502020104020203" pitchFamily="34" charset="0"/>
              </a:rPr>
              <a:t> </a:t>
            </a:r>
            <a:r>
              <a:rPr lang="en-US" sz="3600" dirty="0" smtClean="0">
                <a:latin typeface="Gill Sans MT" panose="020B0502020104020203" pitchFamily="34" charset="0"/>
              </a:rPr>
              <a:t>(Applicable for all dates of injury)</a:t>
            </a:r>
            <a:endParaRPr lang="en-US" sz="3600" dirty="0">
              <a:latin typeface="Gill Sans MT" panose="020B0502020104020203" pitchFamily="34" charset="0"/>
            </a:endParaRPr>
          </a:p>
        </p:txBody>
      </p:sp>
      <p:sp>
        <p:nvSpPr>
          <p:cNvPr id="3" name="Content Placeholder 2"/>
          <p:cNvSpPr>
            <a:spLocks noGrp="1"/>
          </p:cNvSpPr>
          <p:nvPr>
            <p:ph idx="1"/>
          </p:nvPr>
        </p:nvSpPr>
        <p:spPr>
          <a:xfrm>
            <a:off x="838200" y="1853248"/>
            <a:ext cx="10515600" cy="4648135"/>
          </a:xfrm>
        </p:spPr>
        <p:txBody>
          <a:bodyPr>
            <a:normAutofit fontScale="77500" lnSpcReduction="20000"/>
          </a:bodyPr>
          <a:lstStyle/>
          <a:p>
            <a:pPr lvl="1"/>
            <a:r>
              <a:rPr lang="en-US" sz="2600" dirty="0">
                <a:solidFill>
                  <a:schemeClr val="tx1">
                    <a:lumMod val="95000"/>
                  </a:schemeClr>
                </a:solidFill>
                <a:latin typeface="Gill Sans MT" panose="020B0502020104020203" pitchFamily="34" charset="0"/>
                <a:cs typeface="Calibri" panose="020F0502020204030204" pitchFamily="34" charset="0"/>
              </a:rPr>
              <a:t>Labor Code § 4658.6 (b):</a:t>
            </a:r>
            <a:r>
              <a:rPr lang="en-US" sz="2600" dirty="0">
                <a:solidFill>
                  <a:schemeClr val="tx1">
                    <a:lumMod val="95000"/>
                  </a:schemeClr>
                </a:solidFill>
                <a:latin typeface="Gill Sans MT" panose="020B0502020104020203" pitchFamily="34" charset="0"/>
              </a:rPr>
              <a:t> </a:t>
            </a:r>
            <a:r>
              <a:rPr lang="en-US" sz="2600" dirty="0" smtClean="0">
                <a:solidFill>
                  <a:schemeClr val="tx1">
                    <a:lumMod val="95000"/>
                  </a:schemeClr>
                </a:solidFill>
                <a:latin typeface="Gill Sans MT" panose="020B0502020104020203" pitchFamily="34" charset="0"/>
              </a:rPr>
              <a:t> Within </a:t>
            </a:r>
            <a:r>
              <a:rPr lang="en-US" sz="2600" dirty="0">
                <a:solidFill>
                  <a:schemeClr val="tx1">
                    <a:lumMod val="95000"/>
                  </a:schemeClr>
                </a:solidFill>
                <a:latin typeface="Gill Sans MT" panose="020B0502020104020203" pitchFamily="34" charset="0"/>
              </a:rPr>
              <a:t>30 days of the termination of temporary disability, all of the following conditions occur</a:t>
            </a:r>
            <a:r>
              <a:rPr lang="en-US" sz="2600" dirty="0" smtClean="0">
                <a:solidFill>
                  <a:schemeClr val="tx1">
                    <a:lumMod val="95000"/>
                  </a:schemeClr>
                </a:solidFill>
                <a:latin typeface="Gill Sans MT" panose="020B0502020104020203" pitchFamily="34" charset="0"/>
              </a:rPr>
              <a:t>:</a:t>
            </a:r>
          </a:p>
          <a:p>
            <a:pPr lvl="1"/>
            <a:endParaRPr lang="en-US" sz="2100" dirty="0">
              <a:solidFill>
                <a:schemeClr val="tx1">
                  <a:lumMod val="95000"/>
                </a:schemeClr>
              </a:solidFill>
              <a:latin typeface="Gill Sans MT" panose="020B0502020104020203" pitchFamily="34" charset="0"/>
            </a:endParaRPr>
          </a:p>
          <a:p>
            <a:pPr lvl="2"/>
            <a:r>
              <a:rPr lang="en-US" sz="2400" dirty="0" smtClean="0">
                <a:latin typeface="Gill Sans MT" panose="020B0502020104020203" pitchFamily="34" charset="0"/>
              </a:rPr>
              <a:t>(1) The employee has the ability to perform the essential functions of the job provided.</a:t>
            </a:r>
          </a:p>
          <a:p>
            <a:pPr lvl="2"/>
            <a:endParaRPr lang="en-US" sz="2400" dirty="0" smtClean="0">
              <a:latin typeface="Gill Sans MT" panose="020B0502020104020203" pitchFamily="34" charset="0"/>
            </a:endParaRPr>
          </a:p>
          <a:p>
            <a:pPr lvl="2"/>
            <a:r>
              <a:rPr lang="en-US" sz="2400" dirty="0" smtClean="0">
                <a:latin typeface="Gill Sans MT" panose="020B0502020104020203" pitchFamily="34" charset="0"/>
              </a:rPr>
              <a:t>(2) The job provided is in a regular position lasting at least 12 months.</a:t>
            </a:r>
          </a:p>
          <a:p>
            <a:pPr lvl="2"/>
            <a:endParaRPr lang="en-US" sz="2400" dirty="0" smtClean="0">
              <a:latin typeface="Gill Sans MT" panose="020B0502020104020203" pitchFamily="34" charset="0"/>
            </a:endParaRPr>
          </a:p>
          <a:p>
            <a:pPr lvl="2"/>
            <a:r>
              <a:rPr lang="en-US" sz="2400" dirty="0" smtClean="0">
                <a:latin typeface="Gill Sans MT" panose="020B0502020104020203" pitchFamily="34" charset="0"/>
              </a:rPr>
              <a:t>(3) The job provided offers wages and compensation that are within 85 percent of those paid to the employee at the time of injury.</a:t>
            </a:r>
          </a:p>
          <a:p>
            <a:pPr lvl="2"/>
            <a:endParaRPr lang="en-US" sz="2400" dirty="0" smtClean="0">
              <a:latin typeface="Gill Sans MT" panose="020B0502020104020203" pitchFamily="34" charset="0"/>
            </a:endParaRPr>
          </a:p>
          <a:p>
            <a:pPr lvl="2"/>
            <a:r>
              <a:rPr lang="en-US" sz="2400" dirty="0" smtClean="0">
                <a:latin typeface="Gill Sans MT" panose="020B0502020104020203" pitchFamily="34" charset="0"/>
              </a:rPr>
              <a:t>(4) The job is located within reasonable commuting distance of the employee’s residence at the time of injury.</a:t>
            </a:r>
          </a:p>
          <a:p>
            <a:pPr lvl="2"/>
            <a:endParaRPr lang="en-US" sz="2400" dirty="0" smtClean="0">
              <a:latin typeface="Gill Sans MT" panose="020B0502020104020203" pitchFamily="34" charset="0"/>
            </a:endParaRPr>
          </a:p>
          <a:p>
            <a:pPr lvl="2"/>
            <a:r>
              <a:rPr lang="en-US" sz="2600" i="1" dirty="0" smtClean="0">
                <a:latin typeface="Gill Sans MT" panose="020B0502020104020203" pitchFamily="34" charset="0"/>
              </a:rPr>
              <a:t>Cal. Code of </a:t>
            </a:r>
            <a:r>
              <a:rPr lang="en-US" sz="2600" i="1" dirty="0" err="1" smtClean="0">
                <a:latin typeface="Gill Sans MT" panose="020B0502020104020203" pitchFamily="34" charset="0"/>
              </a:rPr>
              <a:t>Regs</a:t>
            </a:r>
            <a:r>
              <a:rPr lang="en-US" sz="2600" i="1" dirty="0" smtClean="0">
                <a:latin typeface="Gill Sans MT" panose="020B0502020104020203" pitchFamily="34" charset="0"/>
              </a:rPr>
              <a:t>., tit. 8, § 10133.35-(2013 and after adopts the standard)</a:t>
            </a:r>
            <a:endParaRPr lang="en-US" sz="2600" i="1" dirty="0">
              <a:latin typeface="Gill Sans MT" panose="020B0502020104020203" pitchFamily="34" charset="0"/>
            </a:endParaRPr>
          </a:p>
        </p:txBody>
      </p:sp>
      <p:sp>
        <p:nvSpPr>
          <p:cNvPr id="4" name="Slide Number Placeholder 3"/>
          <p:cNvSpPr>
            <a:spLocks noGrp="1"/>
          </p:cNvSpPr>
          <p:nvPr>
            <p:ph type="sldNum" sz="quarter" idx="12"/>
          </p:nvPr>
        </p:nvSpPr>
        <p:spPr/>
        <p:txBody>
          <a:bodyPr/>
          <a:lstStyle/>
          <a:p>
            <a:fld id="{02CA9F98-0894-42F0-9E15-BFAB54B754DE}" type="slidenum">
              <a:rPr lang="en-US" smtClean="0"/>
              <a:t>13</a:t>
            </a:fld>
            <a:endParaRPr lang="en-US"/>
          </a:p>
        </p:txBody>
      </p:sp>
    </p:spTree>
    <p:extLst>
      <p:ext uri="{BB962C8B-B14F-4D97-AF65-F5344CB8AC3E}">
        <p14:creationId xmlns:p14="http://schemas.microsoft.com/office/powerpoint/2010/main" val="1097147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Gill Sans MT" panose="020B0502020104020203" pitchFamily="34" charset="0"/>
              </a:rPr>
              <a:t>Triggering events for Offers of work</a:t>
            </a:r>
            <a:endParaRPr lang="en-US" dirty="0"/>
          </a:p>
        </p:txBody>
      </p:sp>
      <p:sp>
        <p:nvSpPr>
          <p:cNvPr id="3" name="Text Placeholder 2"/>
          <p:cNvSpPr>
            <a:spLocks noGrp="1"/>
          </p:cNvSpPr>
          <p:nvPr>
            <p:ph type="body" idx="1"/>
          </p:nvPr>
        </p:nvSpPr>
        <p:spPr>
          <a:xfrm>
            <a:off x="1103313" y="1905000"/>
            <a:ext cx="4894262" cy="576262"/>
          </a:xfrm>
        </p:spPr>
        <p:txBody>
          <a:bodyPr/>
          <a:lstStyle/>
          <a:p>
            <a:r>
              <a:rPr lang="en-US" dirty="0" smtClean="0">
                <a:solidFill>
                  <a:schemeClr val="tx1"/>
                </a:solidFill>
              </a:rPr>
              <a:t>Labor Code </a:t>
            </a:r>
            <a:r>
              <a:rPr lang="en-US" dirty="0" smtClean="0">
                <a:solidFill>
                  <a:schemeClr val="tx1"/>
                </a:solidFill>
                <a:latin typeface="Calibri" panose="020F0502020204030204" pitchFamily="34" charset="0"/>
                <a:cs typeface="Calibri" panose="020F0502020204030204" pitchFamily="34" charset="0"/>
              </a:rPr>
              <a:t>§ </a:t>
            </a:r>
            <a:r>
              <a:rPr lang="en-US" dirty="0" smtClean="0">
                <a:solidFill>
                  <a:schemeClr val="tx1"/>
                </a:solidFill>
                <a:latin typeface="Gill Sans MT" panose="020B0502020104020203" pitchFamily="34" charset="0"/>
                <a:cs typeface="Calibri" panose="020F0502020204030204" pitchFamily="34" charset="0"/>
              </a:rPr>
              <a:t> 4658.5 (b) </a:t>
            </a:r>
            <a:r>
              <a:rPr lang="en-US" i="1" dirty="0" smtClean="0">
                <a:solidFill>
                  <a:schemeClr val="tx1"/>
                </a:solidFill>
                <a:latin typeface="Gill Sans MT" panose="020B0502020104020203" pitchFamily="34" charset="0"/>
                <a:cs typeface="Calibri" panose="020F0502020204030204" pitchFamily="34" charset="0"/>
              </a:rPr>
              <a:t>(1/1/2004 to 21/31/2012)</a:t>
            </a:r>
            <a:endParaRPr lang="en-US" dirty="0">
              <a:solidFill>
                <a:schemeClr val="tx1"/>
              </a:solidFill>
            </a:endParaRPr>
          </a:p>
        </p:txBody>
      </p:sp>
      <p:sp>
        <p:nvSpPr>
          <p:cNvPr id="4" name="Content Placeholder 3"/>
          <p:cNvSpPr>
            <a:spLocks noGrp="1"/>
          </p:cNvSpPr>
          <p:nvPr>
            <p:ph sz="half" idx="2"/>
          </p:nvPr>
        </p:nvSpPr>
        <p:spPr>
          <a:xfrm>
            <a:off x="839788" y="2624327"/>
            <a:ext cx="5157787" cy="1004993"/>
          </a:xfrm>
        </p:spPr>
        <p:txBody>
          <a:bodyPr>
            <a:noAutofit/>
          </a:bodyPr>
          <a:lstStyle/>
          <a:p>
            <a:r>
              <a:rPr lang="en-US" sz="2400" dirty="0" smtClean="0">
                <a:latin typeface="Gill Sans MT" panose="020B0502020104020203" pitchFamily="34" charset="0"/>
              </a:rPr>
              <a:t>Receipt of a report that caused PD.</a:t>
            </a:r>
          </a:p>
          <a:p>
            <a:r>
              <a:rPr lang="en-US" sz="2400" dirty="0" smtClean="0">
                <a:latin typeface="Gill Sans MT" panose="020B0502020104020203" pitchFamily="34" charset="0"/>
              </a:rPr>
              <a:t>Receipt of a report terminating TD.</a:t>
            </a:r>
          </a:p>
          <a:p>
            <a:r>
              <a:rPr lang="en-US" sz="2400" dirty="0" smtClean="0">
                <a:latin typeface="Gill Sans MT" panose="020B0502020104020203" pitchFamily="34" charset="0"/>
              </a:rPr>
              <a:t>No return to work within 60 days of the receipt of the reports</a:t>
            </a:r>
            <a:endParaRPr lang="en-US" sz="2400" dirty="0">
              <a:latin typeface="Gill Sans MT" panose="020B0502020104020203" pitchFamily="34" charset="0"/>
            </a:endParaRPr>
          </a:p>
        </p:txBody>
      </p:sp>
      <p:sp>
        <p:nvSpPr>
          <p:cNvPr id="5" name="Text Placeholder 4"/>
          <p:cNvSpPr>
            <a:spLocks noGrp="1"/>
          </p:cNvSpPr>
          <p:nvPr>
            <p:ph type="body" sz="quarter" idx="3"/>
          </p:nvPr>
        </p:nvSpPr>
        <p:spPr>
          <a:xfrm>
            <a:off x="6172200" y="1681162"/>
            <a:ext cx="5018539" cy="800099"/>
          </a:xfrm>
        </p:spPr>
        <p:txBody>
          <a:bodyPr/>
          <a:lstStyle/>
          <a:p>
            <a:pPr>
              <a:spcBef>
                <a:spcPts val="0"/>
              </a:spcBef>
            </a:pPr>
            <a:r>
              <a:rPr lang="en-US" dirty="0" smtClean="0">
                <a:solidFill>
                  <a:schemeClr val="tx1"/>
                </a:solidFill>
                <a:latin typeface="Gill Sans MT" panose="020B0502020104020203" pitchFamily="34" charset="0"/>
              </a:rPr>
              <a:t>Labor Code </a:t>
            </a:r>
            <a:r>
              <a:rPr lang="en-US" dirty="0" smtClean="0">
                <a:solidFill>
                  <a:schemeClr val="tx1"/>
                </a:solidFill>
                <a:latin typeface="Gill Sans MT" panose="020B0502020104020203" pitchFamily="34" charset="0"/>
                <a:cs typeface="Calibri" panose="020F0502020204030204" pitchFamily="34" charset="0"/>
              </a:rPr>
              <a:t>§ 4658.7 </a:t>
            </a:r>
          </a:p>
          <a:p>
            <a:pPr>
              <a:spcBef>
                <a:spcPts val="0"/>
              </a:spcBef>
            </a:pPr>
            <a:r>
              <a:rPr lang="en-US" dirty="0" smtClean="0">
                <a:solidFill>
                  <a:schemeClr val="tx1"/>
                </a:solidFill>
                <a:latin typeface="Gill Sans MT" panose="020B0502020104020203" pitchFamily="34" charset="0"/>
                <a:cs typeface="Calibri" panose="020F0502020204030204" pitchFamily="34" charset="0"/>
              </a:rPr>
              <a:t>(Posts 1/1/2013)</a:t>
            </a:r>
            <a:endParaRPr lang="en-US" dirty="0" smtClean="0">
              <a:solidFill>
                <a:schemeClr val="tx1"/>
              </a:solidFill>
              <a:latin typeface="Gill Sans MT" panose="020B0502020104020203" pitchFamily="34" charset="0"/>
            </a:endParaRPr>
          </a:p>
        </p:txBody>
      </p:sp>
      <p:sp>
        <p:nvSpPr>
          <p:cNvPr id="6" name="Content Placeholder 5"/>
          <p:cNvSpPr>
            <a:spLocks noGrp="1"/>
          </p:cNvSpPr>
          <p:nvPr>
            <p:ph sz="quarter" idx="4"/>
          </p:nvPr>
        </p:nvSpPr>
        <p:spPr>
          <a:xfrm>
            <a:off x="6172200" y="2624328"/>
            <a:ext cx="5183188" cy="1495186"/>
          </a:xfrm>
        </p:spPr>
        <p:txBody>
          <a:bodyPr>
            <a:noAutofit/>
          </a:bodyPr>
          <a:lstStyle/>
          <a:p>
            <a:r>
              <a:rPr lang="en-US" sz="2400" dirty="0" smtClean="0">
                <a:latin typeface="Gill Sans MT" panose="020B0502020104020203" pitchFamily="34" charset="0"/>
              </a:rPr>
              <a:t>Receipt of a report that caused PD.</a:t>
            </a:r>
          </a:p>
          <a:p>
            <a:pPr algn="ctr"/>
            <a:r>
              <a:rPr lang="en-US" sz="2400" b="1" i="1" dirty="0" smtClean="0">
                <a:latin typeface="Gill Sans MT" panose="020B0502020104020203" pitchFamily="34" charset="0"/>
              </a:rPr>
              <a:t>And</a:t>
            </a:r>
          </a:p>
          <a:p>
            <a:r>
              <a:rPr lang="en-US" sz="2400" dirty="0" smtClean="0">
                <a:latin typeface="Gill Sans MT" panose="020B0502020104020203" pitchFamily="34" charset="0"/>
              </a:rPr>
              <a:t>Receipt of </a:t>
            </a:r>
            <a:r>
              <a:rPr lang="en-US" sz="2400" dirty="0">
                <a:latin typeface="Gill Sans MT" panose="020B0502020104020203" pitchFamily="34" charset="0"/>
              </a:rPr>
              <a:t>Physician’s Return-to-Work &amp; Voucher </a:t>
            </a:r>
            <a:r>
              <a:rPr lang="en-US" sz="2400" dirty="0" smtClean="0">
                <a:latin typeface="Gill Sans MT" panose="020B0502020104020203" pitchFamily="34" charset="0"/>
              </a:rPr>
              <a:t>Report.</a:t>
            </a:r>
            <a:endParaRPr lang="en-US" sz="2400" dirty="0">
              <a:latin typeface="Gill Sans MT" panose="020B0502020104020203" pitchFamily="34" charset="0"/>
            </a:endParaRPr>
          </a:p>
        </p:txBody>
      </p:sp>
      <p:sp>
        <p:nvSpPr>
          <p:cNvPr id="7" name="Slide Number Placeholder 6"/>
          <p:cNvSpPr>
            <a:spLocks noGrp="1"/>
          </p:cNvSpPr>
          <p:nvPr>
            <p:ph type="sldNum" sz="quarter" idx="12"/>
          </p:nvPr>
        </p:nvSpPr>
        <p:spPr/>
        <p:txBody>
          <a:bodyPr/>
          <a:lstStyle/>
          <a:p>
            <a:fld id="{02CA9F98-0894-42F0-9E15-BFAB54B754DE}" type="slidenum">
              <a:rPr lang="en-US" smtClean="0"/>
              <a:t>14</a:t>
            </a:fld>
            <a:endParaRPr lang="en-US"/>
          </a:p>
        </p:txBody>
      </p:sp>
    </p:spTree>
    <p:extLst>
      <p:ext uri="{BB962C8B-B14F-4D97-AF65-F5344CB8AC3E}">
        <p14:creationId xmlns:p14="http://schemas.microsoft.com/office/powerpoint/2010/main" val="259778394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prstClr val="black"/>
                </a:solidFill>
                <a:latin typeface="Gill Sans MT" panose="020B0502020104020203" pitchFamily="34" charset="0"/>
              </a:rPr>
              <a:t>Not triggering events</a:t>
            </a:r>
            <a:endParaRPr lang="en-US" dirty="0"/>
          </a:p>
        </p:txBody>
      </p:sp>
      <p:sp>
        <p:nvSpPr>
          <p:cNvPr id="3" name="Content Placeholder 2"/>
          <p:cNvSpPr>
            <a:spLocks noGrp="1"/>
          </p:cNvSpPr>
          <p:nvPr>
            <p:ph idx="1"/>
          </p:nvPr>
        </p:nvSpPr>
        <p:spPr>
          <a:xfrm>
            <a:off x="1226127" y="1559859"/>
            <a:ext cx="10392131" cy="4617104"/>
          </a:xfrm>
        </p:spPr>
        <p:txBody>
          <a:bodyPr>
            <a:normAutofit/>
          </a:bodyPr>
          <a:lstStyle/>
          <a:p>
            <a:pPr marL="0" indent="0" algn="ctr">
              <a:buNone/>
            </a:pPr>
            <a:endParaRPr lang="en-US" sz="6000" dirty="0" smtClean="0">
              <a:latin typeface="Gill Sans MT" panose="020B0502020104020203" pitchFamily="34" charset="0"/>
            </a:endParaRPr>
          </a:p>
          <a:p>
            <a:pPr algn="ctr"/>
            <a:r>
              <a:rPr lang="en-US" sz="3600" dirty="0" smtClean="0">
                <a:latin typeface="Gill Sans MT" panose="020B0502020104020203" pitchFamily="34" charset="0"/>
              </a:rPr>
              <a:t>Doctors finding IWs are “Qualified Injured Workers”</a:t>
            </a:r>
          </a:p>
          <a:p>
            <a:pPr algn="ctr"/>
            <a:r>
              <a:rPr lang="en-US" sz="3600" dirty="0" smtClean="0">
                <a:latin typeface="Gill Sans MT" panose="020B0502020104020203" pitchFamily="34" charset="0"/>
              </a:rPr>
              <a:t>Offers of temporary work, in lieu of paying TD</a:t>
            </a:r>
            <a:endParaRPr lang="en-US" sz="3600" dirty="0">
              <a:latin typeface="Gill Sans MT" panose="020B0502020104020203" pitchFamily="34" charset="0"/>
            </a:endParaRPr>
          </a:p>
        </p:txBody>
      </p:sp>
      <p:sp>
        <p:nvSpPr>
          <p:cNvPr id="4" name="Slide Number Placeholder 3"/>
          <p:cNvSpPr>
            <a:spLocks noGrp="1"/>
          </p:cNvSpPr>
          <p:nvPr>
            <p:ph type="sldNum" sz="quarter" idx="12"/>
          </p:nvPr>
        </p:nvSpPr>
        <p:spPr/>
        <p:txBody>
          <a:bodyPr/>
          <a:lstStyle/>
          <a:p>
            <a:fld id="{02CA9F98-0894-42F0-9E15-BFAB54B754DE}" type="slidenum">
              <a:rPr lang="en-US" smtClean="0"/>
              <a:t>15</a:t>
            </a:fld>
            <a:endParaRPr lang="en-US"/>
          </a:p>
        </p:txBody>
      </p:sp>
    </p:spTree>
    <p:extLst>
      <p:ext uri="{BB962C8B-B14F-4D97-AF65-F5344CB8AC3E}">
        <p14:creationId xmlns:p14="http://schemas.microsoft.com/office/powerpoint/2010/main" val="153018521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085022"/>
          </a:xfrm>
        </p:spPr>
        <p:txBody>
          <a:bodyPr/>
          <a:lstStyle/>
          <a:p>
            <a:pPr algn="ctr"/>
            <a:r>
              <a:rPr lang="en-US" dirty="0" smtClean="0">
                <a:latin typeface="Gill Sans MT" panose="020B0502020104020203" pitchFamily="34" charset="0"/>
              </a:rPr>
              <a:t>What does the SJDB pay for?</a:t>
            </a:r>
            <a:endParaRPr lang="en-US" dirty="0">
              <a:latin typeface="Gill Sans MT" panose="020B0502020104020203" pitchFamily="34" charset="0"/>
            </a:endParaRP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02CA9F98-0894-42F0-9E15-BFAB54B754DE}" type="slidenum">
              <a:rPr lang="en-US" smtClean="0"/>
              <a:t>16</a:t>
            </a:fld>
            <a:endParaRPr lang="en-US"/>
          </a:p>
        </p:txBody>
      </p:sp>
    </p:spTree>
    <p:extLst>
      <p:ext uri="{BB962C8B-B14F-4D97-AF65-F5344CB8AC3E}">
        <p14:creationId xmlns:p14="http://schemas.microsoft.com/office/powerpoint/2010/main" val="1631863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dirty="0" smtClean="0">
                <a:latin typeface="Gill Sans MT" panose="020B0502020104020203" pitchFamily="34" charset="0"/>
              </a:rPr>
              <a:t>SJDB</a:t>
            </a:r>
            <a:br>
              <a:rPr lang="en-US" sz="6000" dirty="0" smtClean="0">
                <a:latin typeface="Gill Sans MT" panose="020B0502020104020203" pitchFamily="34" charset="0"/>
              </a:rPr>
            </a:br>
            <a:r>
              <a:rPr lang="en-US" sz="4000" dirty="0" smtClean="0">
                <a:latin typeface="Gill Sans MT" panose="020B0502020104020203" pitchFamily="34" charset="0"/>
              </a:rPr>
              <a:t>(2004-2012)</a:t>
            </a:r>
            <a:endParaRPr lang="en-US" sz="4000" dirty="0"/>
          </a:p>
        </p:txBody>
      </p:sp>
      <p:sp>
        <p:nvSpPr>
          <p:cNvPr id="3" name="Content Placeholder 2"/>
          <p:cNvSpPr>
            <a:spLocks noGrp="1"/>
          </p:cNvSpPr>
          <p:nvPr>
            <p:ph idx="1"/>
          </p:nvPr>
        </p:nvSpPr>
        <p:spPr>
          <a:xfrm>
            <a:off x="838200" y="1825625"/>
            <a:ext cx="10515600" cy="4530725"/>
          </a:xfrm>
        </p:spPr>
        <p:txBody>
          <a:bodyPr>
            <a:normAutofit lnSpcReduction="10000"/>
          </a:bodyPr>
          <a:lstStyle/>
          <a:p>
            <a:r>
              <a:rPr lang="en-US" sz="3600" dirty="0" smtClean="0">
                <a:latin typeface="Gill Sans MT" panose="020B0502020104020203" pitchFamily="34" charset="0"/>
              </a:rPr>
              <a:t>Labor Code </a:t>
            </a:r>
            <a:r>
              <a:rPr lang="en-US" sz="3600" dirty="0" smtClean="0">
                <a:latin typeface="Gill Sans MT" panose="020B0502020104020203" pitchFamily="34" charset="0"/>
                <a:cs typeface="Calibri" panose="020F0502020204030204" pitchFamily="34" charset="0"/>
              </a:rPr>
              <a:t>§ 4658.5</a:t>
            </a:r>
          </a:p>
          <a:p>
            <a:pPr lvl="1">
              <a:lnSpc>
                <a:spcPct val="200000"/>
              </a:lnSpc>
            </a:pPr>
            <a:r>
              <a:rPr lang="en-US" sz="3600" dirty="0" smtClean="0">
                <a:latin typeface="Gill Sans MT" panose="020B0502020104020203" pitchFamily="34" charset="0"/>
              </a:rPr>
              <a:t>Tuition</a:t>
            </a:r>
            <a:r>
              <a:rPr lang="en-US" sz="3600" dirty="0">
                <a:latin typeface="Gill Sans MT" panose="020B0502020104020203" pitchFamily="34" charset="0"/>
              </a:rPr>
              <a:t>, fees, </a:t>
            </a:r>
            <a:r>
              <a:rPr lang="en-US" sz="3600" dirty="0" smtClean="0">
                <a:latin typeface="Gill Sans MT" panose="020B0502020104020203" pitchFamily="34" charset="0"/>
              </a:rPr>
              <a:t>books.</a:t>
            </a:r>
          </a:p>
          <a:p>
            <a:pPr lvl="1">
              <a:lnSpc>
                <a:spcPct val="120000"/>
              </a:lnSpc>
            </a:pPr>
            <a:r>
              <a:rPr lang="en-US" sz="3600" dirty="0">
                <a:latin typeface="Gill Sans MT" panose="020B0502020104020203" pitchFamily="34" charset="0"/>
              </a:rPr>
              <a:t>O</a:t>
            </a:r>
            <a:r>
              <a:rPr lang="en-US" sz="3600" dirty="0" smtClean="0">
                <a:latin typeface="Gill Sans MT" panose="020B0502020104020203" pitchFamily="34" charset="0"/>
              </a:rPr>
              <a:t>ther </a:t>
            </a:r>
            <a:r>
              <a:rPr lang="en-US" sz="3600" dirty="0">
                <a:latin typeface="Gill Sans MT" panose="020B0502020104020203" pitchFamily="34" charset="0"/>
              </a:rPr>
              <a:t>expenses required by the school for retraining or skill </a:t>
            </a:r>
            <a:r>
              <a:rPr lang="en-US" sz="3600" dirty="0" smtClean="0">
                <a:latin typeface="Gill Sans MT" panose="020B0502020104020203" pitchFamily="34" charset="0"/>
              </a:rPr>
              <a:t>enhancement.</a:t>
            </a:r>
          </a:p>
          <a:p>
            <a:pPr lvl="1">
              <a:lnSpc>
                <a:spcPct val="100000"/>
              </a:lnSpc>
            </a:pPr>
            <a:r>
              <a:rPr lang="en-US" sz="3600" dirty="0">
                <a:latin typeface="Gill Sans MT" panose="020B0502020104020203" pitchFamily="34" charset="0"/>
              </a:rPr>
              <a:t>10 </a:t>
            </a:r>
            <a:r>
              <a:rPr lang="en-US" sz="3600" dirty="0" smtClean="0">
                <a:latin typeface="Gill Sans MT" panose="020B0502020104020203" pitchFamily="34" charset="0"/>
              </a:rPr>
              <a:t>% </a:t>
            </a:r>
            <a:r>
              <a:rPr lang="en-US" sz="3600" dirty="0">
                <a:latin typeface="Gill Sans MT" panose="020B0502020104020203" pitchFamily="34" charset="0"/>
              </a:rPr>
              <a:t>of the voucher moneys may be used for vocational or return-to-work counseling.</a:t>
            </a:r>
          </a:p>
        </p:txBody>
      </p:sp>
      <p:sp>
        <p:nvSpPr>
          <p:cNvPr id="4" name="Slide Number Placeholder 3"/>
          <p:cNvSpPr>
            <a:spLocks noGrp="1"/>
          </p:cNvSpPr>
          <p:nvPr>
            <p:ph type="sldNum" sz="quarter" idx="12"/>
          </p:nvPr>
        </p:nvSpPr>
        <p:spPr/>
        <p:txBody>
          <a:bodyPr/>
          <a:lstStyle/>
          <a:p>
            <a:fld id="{02CA9F98-0894-42F0-9E15-BFAB54B754DE}" type="slidenum">
              <a:rPr lang="en-US" smtClean="0"/>
              <a:t>17</a:t>
            </a:fld>
            <a:endParaRPr lang="en-US"/>
          </a:p>
        </p:txBody>
      </p:sp>
    </p:spTree>
    <p:extLst>
      <p:ext uri="{BB962C8B-B14F-4D97-AF65-F5344CB8AC3E}">
        <p14:creationId xmlns:p14="http://schemas.microsoft.com/office/powerpoint/2010/main" val="286553372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691" y="452718"/>
            <a:ext cx="8401143" cy="1400530"/>
          </a:xfrm>
        </p:spPr>
        <p:txBody>
          <a:bodyPr>
            <a:normAutofit fontScale="90000"/>
          </a:bodyPr>
          <a:lstStyle/>
          <a:p>
            <a:pPr algn="ctr"/>
            <a:r>
              <a:rPr lang="en-US" dirty="0" smtClean="0">
                <a:latin typeface="Gill Sans MT" panose="020B0502020104020203" pitchFamily="34" charset="0"/>
              </a:rPr>
              <a:t>What training providers are eligible for payment?</a:t>
            </a:r>
            <a:br>
              <a:rPr lang="en-US" dirty="0" smtClean="0">
                <a:latin typeface="Gill Sans MT" panose="020B0502020104020203" pitchFamily="34" charset="0"/>
              </a:rPr>
            </a:br>
            <a:r>
              <a:rPr lang="en-US" sz="2700" dirty="0" smtClean="0">
                <a:latin typeface="Gill Sans MT" panose="020B0502020104020203" pitchFamily="34" charset="0"/>
              </a:rPr>
              <a:t>2004-2012 (Labor Code § 4658.5)</a:t>
            </a:r>
            <a:endParaRPr lang="en-US" sz="2700" dirty="0">
              <a:latin typeface="Gill Sans MT" panose="020B0502020104020203" pitchFamily="34" charset="0"/>
            </a:endParaRPr>
          </a:p>
        </p:txBody>
      </p:sp>
      <p:sp>
        <p:nvSpPr>
          <p:cNvPr id="3" name="Content Placeholder 2"/>
          <p:cNvSpPr>
            <a:spLocks noGrp="1"/>
          </p:cNvSpPr>
          <p:nvPr>
            <p:ph idx="1"/>
          </p:nvPr>
        </p:nvSpPr>
        <p:spPr>
          <a:xfrm>
            <a:off x="838200" y="2168165"/>
            <a:ext cx="10515600" cy="4188185"/>
          </a:xfrm>
        </p:spPr>
        <p:txBody>
          <a:bodyPr>
            <a:normAutofit fontScale="55000" lnSpcReduction="20000"/>
          </a:bodyPr>
          <a:lstStyle/>
          <a:p>
            <a:r>
              <a:rPr lang="en-US" sz="3100" dirty="0" smtClean="0">
                <a:latin typeface="Gill Sans MT" panose="020B0502020104020203" pitchFamily="34" charset="0"/>
              </a:rPr>
              <a:t>(</a:t>
            </a:r>
            <a:r>
              <a:rPr lang="en-US" sz="3600" dirty="0" smtClean="0">
                <a:latin typeface="Gill Sans MT" panose="020B0502020104020203" pitchFamily="34" charset="0"/>
              </a:rPr>
              <a:t>1) approved by the Bureau for Private Postsecondary and Education (www.bppe.ca.gov), or a California state agency that has an agreement with the Bureau for the regulation and oversight of non-degree-granting private postsecondary institutions; or</a:t>
            </a:r>
          </a:p>
          <a:p>
            <a:endParaRPr lang="en-US" sz="3600" dirty="0" smtClean="0">
              <a:latin typeface="Gill Sans MT" panose="020B0502020104020203" pitchFamily="34" charset="0"/>
            </a:endParaRPr>
          </a:p>
          <a:p>
            <a:r>
              <a:rPr lang="en-US" sz="3600" dirty="0" smtClean="0">
                <a:latin typeface="Gill Sans MT" panose="020B0502020104020203" pitchFamily="34" charset="0"/>
              </a:rPr>
              <a:t>(2) accredited by one of the Regional Associations of Schools and Colleges authorized by the United States Department of Education; or</a:t>
            </a:r>
          </a:p>
          <a:p>
            <a:endParaRPr lang="en-US" sz="3600" dirty="0" smtClean="0">
              <a:latin typeface="Gill Sans MT" panose="020B0502020104020203" pitchFamily="34" charset="0"/>
            </a:endParaRPr>
          </a:p>
          <a:p>
            <a:r>
              <a:rPr lang="en-US" sz="3600" dirty="0" smtClean="0">
                <a:latin typeface="Gill Sans MT" panose="020B0502020104020203" pitchFamily="34" charset="0"/>
              </a:rPr>
              <a:t>(3) by a California State agency that has an agreement with the United States Department of Education or Regional Associations of School and Colleges for the regulation and oversight of non-degree granting private post secondary providers; or</a:t>
            </a:r>
          </a:p>
          <a:p>
            <a:endParaRPr lang="en-US" sz="3600" dirty="0" smtClean="0">
              <a:latin typeface="Gill Sans MT" panose="020B0502020104020203" pitchFamily="34" charset="0"/>
            </a:endParaRPr>
          </a:p>
          <a:p>
            <a:r>
              <a:rPr lang="en-US" sz="3600" dirty="0" smtClean="0">
                <a:latin typeface="Gill Sans MT" panose="020B0502020104020203" pitchFamily="34" charset="0"/>
              </a:rPr>
              <a:t>(4) certified by the Federal Aviation Administration. </a:t>
            </a:r>
            <a:r>
              <a:rPr lang="en-US" sz="3600" i="1" dirty="0">
                <a:latin typeface="Gill Sans MT" panose="020B0502020104020203" pitchFamily="34" charset="0"/>
              </a:rPr>
              <a:t>(Cal. Code of </a:t>
            </a:r>
            <a:r>
              <a:rPr lang="en-US" sz="3600" i="1" dirty="0" err="1">
                <a:latin typeface="Gill Sans MT" panose="020B0502020104020203" pitchFamily="34" charset="0"/>
              </a:rPr>
              <a:t>Regs</a:t>
            </a:r>
            <a:r>
              <a:rPr lang="en-US" sz="3600" i="1" dirty="0">
                <a:latin typeface="Gill Sans MT" panose="020B0502020104020203" pitchFamily="34" charset="0"/>
              </a:rPr>
              <a:t>., tit. 8, § 10133.58(b).)</a:t>
            </a:r>
          </a:p>
          <a:p>
            <a:endParaRPr lang="en-US" sz="3600" dirty="0" smtClean="0">
              <a:latin typeface="Gill Sans MT" panose="020B0502020104020203" pitchFamily="34" charset="0"/>
            </a:endParaRPr>
          </a:p>
          <a:p>
            <a:endParaRPr lang="en-US" sz="3600" i="1" dirty="0">
              <a:latin typeface="Gill Sans MT" panose="020B0502020104020203" pitchFamily="34" charset="0"/>
            </a:endParaRPr>
          </a:p>
          <a:p>
            <a:endParaRPr lang="en-US" dirty="0"/>
          </a:p>
        </p:txBody>
      </p:sp>
      <p:sp>
        <p:nvSpPr>
          <p:cNvPr id="4" name="Slide Number Placeholder 3"/>
          <p:cNvSpPr>
            <a:spLocks noGrp="1"/>
          </p:cNvSpPr>
          <p:nvPr>
            <p:ph type="sldNum" sz="quarter" idx="12"/>
          </p:nvPr>
        </p:nvSpPr>
        <p:spPr/>
        <p:txBody>
          <a:bodyPr/>
          <a:lstStyle/>
          <a:p>
            <a:fld id="{02CA9F98-0894-42F0-9E15-BFAB54B754DE}" type="slidenum">
              <a:rPr lang="en-US" smtClean="0"/>
              <a:t>18</a:t>
            </a:fld>
            <a:endParaRPr lang="en-US"/>
          </a:p>
        </p:txBody>
      </p:sp>
    </p:spTree>
    <p:extLst>
      <p:ext uri="{BB962C8B-B14F-4D97-AF65-F5344CB8AC3E}">
        <p14:creationId xmlns:p14="http://schemas.microsoft.com/office/powerpoint/2010/main" val="212452487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4920" y="103695"/>
            <a:ext cx="6721311" cy="744717"/>
          </a:xfrm>
        </p:spPr>
        <p:txBody>
          <a:bodyPr>
            <a:normAutofit/>
          </a:bodyPr>
          <a:lstStyle/>
          <a:p>
            <a:pPr algn="ctr"/>
            <a:r>
              <a:rPr lang="en-US" sz="2700" dirty="0" smtClean="0">
                <a:latin typeface="Gill Sans MT" panose="020B0502020104020203" pitchFamily="34" charset="0"/>
              </a:rPr>
              <a:t>Labor Code </a:t>
            </a:r>
            <a:r>
              <a:rPr lang="en-US" sz="2700" dirty="0" smtClean="0">
                <a:latin typeface="Gill Sans MT" panose="020B0502020104020203" pitchFamily="34" charset="0"/>
                <a:cs typeface="Calibri" panose="020F0502020204030204" pitchFamily="34" charset="0"/>
              </a:rPr>
              <a:t>§ 4658.7</a:t>
            </a:r>
            <a:r>
              <a:rPr lang="en-US" sz="3600" dirty="0">
                <a:latin typeface="Gill Sans MT" panose="020B0502020104020203" pitchFamily="34" charset="0"/>
                <a:cs typeface="Calibri" panose="020F0502020204030204" pitchFamily="34" charset="0"/>
              </a:rPr>
              <a:t> </a:t>
            </a:r>
            <a:r>
              <a:rPr lang="en-US" sz="3600" dirty="0" smtClean="0">
                <a:latin typeface="Gill Sans MT" panose="020B0502020104020203" pitchFamily="34" charset="0"/>
                <a:cs typeface="Calibri" panose="020F0502020204030204" pitchFamily="34" charset="0"/>
              </a:rPr>
              <a:t>(</a:t>
            </a:r>
            <a:r>
              <a:rPr lang="en-US" sz="2700" dirty="0" smtClean="0">
                <a:latin typeface="Gill Sans MT" panose="020B0502020104020203" pitchFamily="34" charset="0"/>
                <a:cs typeface="Calibri" panose="020F0502020204030204" pitchFamily="34" charset="0"/>
              </a:rPr>
              <a:t>2013 to the present)</a:t>
            </a:r>
            <a:endParaRPr lang="en-US" sz="3600" dirty="0"/>
          </a:p>
        </p:txBody>
      </p:sp>
      <p:sp>
        <p:nvSpPr>
          <p:cNvPr id="3" name="Content Placeholder 2"/>
          <p:cNvSpPr>
            <a:spLocks noGrp="1"/>
          </p:cNvSpPr>
          <p:nvPr>
            <p:ph idx="1"/>
          </p:nvPr>
        </p:nvSpPr>
        <p:spPr>
          <a:xfrm>
            <a:off x="320511" y="1150070"/>
            <a:ext cx="11312165" cy="5479329"/>
          </a:xfrm>
        </p:spPr>
        <p:txBody>
          <a:bodyPr>
            <a:normAutofit fontScale="85000" lnSpcReduction="20000"/>
          </a:bodyPr>
          <a:lstStyle/>
          <a:p>
            <a:pPr lvl="1"/>
            <a:r>
              <a:rPr lang="en-US" sz="2600" dirty="0" smtClean="0">
                <a:latin typeface="Gill Sans MT" panose="020B0502020104020203" pitchFamily="34" charset="0"/>
              </a:rPr>
              <a:t>Education-related </a:t>
            </a:r>
            <a:r>
              <a:rPr lang="en-US" sz="2600" dirty="0">
                <a:latin typeface="Gill Sans MT" panose="020B0502020104020203" pitchFamily="34" charset="0"/>
              </a:rPr>
              <a:t>retraining or skill enhancement, or both, at a California public school or with a provider that is certified and on the state’s Eligible Training Provider List (EPTL), as authorized by the federal Workforce Investment Act (P.L. 105-220), including payment of tuition, fees, books, and other expenses required by the </a:t>
            </a:r>
            <a:r>
              <a:rPr lang="en-US" sz="2600" dirty="0" smtClean="0">
                <a:latin typeface="Gill Sans MT" panose="020B0502020104020203" pitchFamily="34" charset="0"/>
              </a:rPr>
              <a:t>school.</a:t>
            </a:r>
            <a:endParaRPr lang="en-US" sz="2600" dirty="0">
              <a:latin typeface="Gill Sans MT" panose="020B0502020104020203" pitchFamily="34" charset="0"/>
            </a:endParaRPr>
          </a:p>
          <a:p>
            <a:pPr lvl="1"/>
            <a:r>
              <a:rPr lang="en-US" sz="2600" dirty="0">
                <a:latin typeface="Gill Sans MT" panose="020B0502020104020203" pitchFamily="34" charset="0"/>
              </a:rPr>
              <a:t>Payment for occupational licensing or professional certification fees, related examination fees, and examination preparation course fees</a:t>
            </a:r>
            <a:r>
              <a:rPr lang="en-US" dirty="0">
                <a:latin typeface="22"/>
              </a:rPr>
              <a:t>.</a:t>
            </a:r>
            <a:endParaRPr lang="en-US" dirty="0" smtClean="0">
              <a:latin typeface="22"/>
            </a:endParaRPr>
          </a:p>
          <a:p>
            <a:pPr marL="457200" lvl="1" indent="0">
              <a:buNone/>
            </a:pPr>
            <a:endParaRPr lang="en-US" dirty="0" smtClean="0">
              <a:latin typeface="Gill Sans MT" panose="020B0502020104020203" pitchFamily="34" charset="0"/>
            </a:endParaRPr>
          </a:p>
          <a:p>
            <a:pPr lvl="1"/>
            <a:r>
              <a:rPr lang="en-US" sz="2600" dirty="0" smtClean="0">
                <a:latin typeface="Gill Sans MT" panose="020B0502020104020203" pitchFamily="34" charset="0"/>
              </a:rPr>
              <a:t>Purchase </a:t>
            </a:r>
            <a:r>
              <a:rPr lang="en-US" sz="2600" dirty="0">
                <a:latin typeface="Gill Sans MT" panose="020B0502020104020203" pitchFamily="34" charset="0"/>
              </a:rPr>
              <a:t>of tools required by a training or educational </a:t>
            </a:r>
            <a:r>
              <a:rPr lang="en-US" sz="2600" dirty="0" smtClean="0">
                <a:latin typeface="Gill Sans MT" panose="020B0502020104020203" pitchFamily="34" charset="0"/>
              </a:rPr>
              <a:t>program.</a:t>
            </a:r>
          </a:p>
          <a:p>
            <a:pPr lvl="1"/>
            <a:endParaRPr lang="en-US" sz="2600" dirty="0" smtClean="0">
              <a:latin typeface="Gill Sans MT" panose="020B0502020104020203" pitchFamily="34" charset="0"/>
            </a:endParaRPr>
          </a:p>
          <a:p>
            <a:pPr lvl="1"/>
            <a:r>
              <a:rPr lang="en-US" sz="2600" dirty="0">
                <a:latin typeface="Gill Sans MT" panose="020B0502020104020203" pitchFamily="34" charset="0"/>
              </a:rPr>
              <a:t>Purchase of computer equipment, up to one thousand dollars ($1,000</a:t>
            </a:r>
            <a:r>
              <a:rPr lang="en-US" sz="2600" dirty="0" smtClean="0">
                <a:latin typeface="Gill Sans MT" panose="020B0502020104020203" pitchFamily="34" charset="0"/>
              </a:rPr>
              <a:t>).*</a:t>
            </a:r>
          </a:p>
          <a:p>
            <a:pPr lvl="1"/>
            <a:endParaRPr lang="en-US" sz="2600" dirty="0" smtClean="0">
              <a:latin typeface="Gill Sans MT" panose="020B0502020104020203" pitchFamily="34" charset="0"/>
            </a:endParaRPr>
          </a:p>
          <a:p>
            <a:pPr lvl="1"/>
            <a:r>
              <a:rPr lang="en-US" sz="2600" dirty="0">
                <a:latin typeface="Gill Sans MT" panose="020B0502020104020203" pitchFamily="34" charset="0"/>
              </a:rPr>
              <a:t>Up to five hundred dollars ($500) as a miscellaneous expense reimbursement or advance, payable upon request and without need for itemized documentation or </a:t>
            </a:r>
            <a:r>
              <a:rPr lang="en-US" sz="2600" dirty="0" smtClean="0">
                <a:latin typeface="Gill Sans MT" panose="020B0502020104020203" pitchFamily="34" charset="0"/>
              </a:rPr>
              <a:t>accounting.*</a:t>
            </a:r>
          </a:p>
          <a:p>
            <a:pPr lvl="1"/>
            <a:endParaRPr lang="en-US" sz="2600" dirty="0" smtClean="0">
              <a:latin typeface="Gill Sans MT" panose="020B0502020104020203" pitchFamily="34" charset="0"/>
            </a:endParaRPr>
          </a:p>
          <a:p>
            <a:pPr lvl="1"/>
            <a:r>
              <a:rPr lang="en-US" sz="2600" dirty="0" smtClean="0">
                <a:latin typeface="Gill Sans MT" panose="020B0502020104020203" pitchFamily="34" charset="0"/>
              </a:rPr>
              <a:t>10 % </a:t>
            </a:r>
            <a:r>
              <a:rPr lang="en-US" sz="2600" dirty="0" smtClean="0">
                <a:effectLst/>
                <a:latin typeface="Gill Sans MT" panose="020B0502020104020203" pitchFamily="34" charset="0"/>
              </a:rPr>
              <a:t>for the services of licensed placement agencies, vocational or return-to-work counseling, and résumé preparation</a:t>
            </a:r>
            <a:r>
              <a:rPr lang="en-US" sz="2600" dirty="0" smtClean="0">
                <a:latin typeface="Gill Sans MT" panose="020B0502020104020203" pitchFamily="34" charset="0"/>
              </a:rPr>
              <a:t>.</a:t>
            </a:r>
            <a:endParaRPr lang="en-US" sz="2600" dirty="0">
              <a:latin typeface="Gill Sans MT" panose="020B0502020104020203" pitchFamily="34" charset="0"/>
            </a:endParaRPr>
          </a:p>
        </p:txBody>
      </p:sp>
      <p:sp>
        <p:nvSpPr>
          <p:cNvPr id="4" name="Slide Number Placeholder 3"/>
          <p:cNvSpPr>
            <a:spLocks noGrp="1"/>
          </p:cNvSpPr>
          <p:nvPr>
            <p:ph type="sldNum" sz="quarter" idx="12"/>
          </p:nvPr>
        </p:nvSpPr>
        <p:spPr/>
        <p:txBody>
          <a:bodyPr/>
          <a:lstStyle/>
          <a:p>
            <a:fld id="{02CA9F98-0894-42F0-9E15-BFAB54B754DE}" type="slidenum">
              <a:rPr lang="en-US" smtClean="0"/>
              <a:t>19</a:t>
            </a:fld>
            <a:endParaRPr lang="en-US"/>
          </a:p>
        </p:txBody>
      </p:sp>
    </p:spTree>
    <p:extLst>
      <p:ext uri="{BB962C8B-B14F-4D97-AF65-F5344CB8AC3E}">
        <p14:creationId xmlns:p14="http://schemas.microsoft.com/office/powerpoint/2010/main" val="125747926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2CA9F98-0894-42F0-9E15-BFAB54B754DE}" type="slidenum">
              <a:rPr lang="en-US" smtClean="0"/>
              <a:t>2</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723024754"/>
              </p:ext>
            </p:extLst>
          </p:nvPr>
        </p:nvGraphicFramePr>
        <p:xfrm>
          <a:off x="544749" y="131241"/>
          <a:ext cx="5109285" cy="6600300"/>
        </p:xfrm>
        <a:graphic>
          <a:graphicData uri="http://schemas.openxmlformats.org/presentationml/2006/ole">
            <mc:AlternateContent xmlns:mc="http://schemas.openxmlformats.org/markup-compatibility/2006">
              <mc:Choice xmlns:v="urn:schemas-microsoft-com:vml" Requires="v">
                <p:oleObj spid="_x0000_s3086" name="Acrobat Document" r:id="rId3" imgW="5838531" imgH="7543510" progId="Acrobat.Document.DC">
                  <p:embed/>
                </p:oleObj>
              </mc:Choice>
              <mc:Fallback>
                <p:oleObj name="Acrobat Document" r:id="rId3" imgW="5838531" imgH="7543510" progId="Acrobat.Document.DC">
                  <p:embed/>
                  <p:pic>
                    <p:nvPicPr>
                      <p:cNvPr id="0" name=""/>
                      <p:cNvPicPr/>
                      <p:nvPr/>
                    </p:nvPicPr>
                    <p:blipFill>
                      <a:blip r:embed="rId4"/>
                      <a:stretch>
                        <a:fillRect/>
                      </a:stretch>
                    </p:blipFill>
                    <p:spPr>
                      <a:xfrm>
                        <a:off x="544749" y="131241"/>
                        <a:ext cx="5109285" cy="6600300"/>
                      </a:xfrm>
                      <a:prstGeom prst="rect">
                        <a:avLst/>
                      </a:prstGeom>
                    </p:spPr>
                  </p:pic>
                </p:oleObj>
              </mc:Fallback>
            </mc:AlternateContent>
          </a:graphicData>
        </a:graphic>
      </p:graphicFrame>
      <p:sp>
        <p:nvSpPr>
          <p:cNvPr id="4" name="TextBox 3"/>
          <p:cNvSpPr txBox="1"/>
          <p:nvPr/>
        </p:nvSpPr>
        <p:spPr>
          <a:xfrm>
            <a:off x="6225703" y="1177047"/>
            <a:ext cx="5583676" cy="4893647"/>
          </a:xfrm>
          <a:prstGeom prst="rect">
            <a:avLst/>
          </a:prstGeom>
          <a:noFill/>
        </p:spPr>
        <p:txBody>
          <a:bodyPr wrap="square" rtlCol="0">
            <a:spAutoFit/>
          </a:bodyPr>
          <a:lstStyle/>
          <a:p>
            <a:r>
              <a:rPr lang="en-US" sz="2400" b="1" i="1" spc="50" dirty="0" smtClean="0">
                <a:ln w="0"/>
                <a:effectLst>
                  <a:innerShdw blurRad="63500" dist="50800" dir="13500000">
                    <a:srgbClr val="000000">
                      <a:alpha val="50000"/>
                    </a:srgbClr>
                  </a:innerShdw>
                </a:effectLst>
              </a:rPr>
              <a:t>People v. Rhonda F. Tapper and </a:t>
            </a:r>
            <a:r>
              <a:rPr lang="en-US" sz="2400" b="1" i="1" spc="50" dirty="0" err="1" smtClean="0">
                <a:ln w="0"/>
                <a:effectLst>
                  <a:innerShdw blurRad="63500" dist="50800" dir="13500000">
                    <a:srgbClr val="000000">
                      <a:alpha val="50000"/>
                    </a:srgbClr>
                  </a:innerShdw>
                </a:effectLst>
              </a:rPr>
              <a:t>Virgilio</a:t>
            </a:r>
            <a:r>
              <a:rPr lang="en-US" sz="2400" b="1" i="1" spc="50" dirty="0" smtClean="0">
                <a:ln w="0"/>
                <a:effectLst>
                  <a:innerShdw blurRad="63500" dist="50800" dir="13500000">
                    <a:srgbClr val="000000">
                      <a:alpha val="50000"/>
                    </a:srgbClr>
                  </a:innerShdw>
                </a:effectLst>
              </a:rPr>
              <a:t> Aguinaldo Abad</a:t>
            </a:r>
          </a:p>
          <a:p>
            <a:r>
              <a:rPr lang="en-US" sz="2400" b="1" i="1" spc="50" dirty="0" smtClean="0">
                <a:ln w="0"/>
                <a:effectLst>
                  <a:innerShdw blurRad="63500" dist="50800" dir="13500000">
                    <a:srgbClr val="000000">
                      <a:alpha val="50000"/>
                    </a:srgbClr>
                  </a:innerShdw>
                </a:effectLst>
              </a:rPr>
              <a:t>(Career Advancement Solutions)</a:t>
            </a:r>
          </a:p>
          <a:p>
            <a:r>
              <a:rPr lang="en-US" sz="2400" b="1" i="1" spc="50" dirty="0" smtClean="0">
                <a:ln w="0"/>
                <a:effectLst>
                  <a:innerShdw blurRad="63500" dist="50800" dir="13500000">
                    <a:srgbClr val="000000">
                      <a:alpha val="50000"/>
                    </a:srgbClr>
                  </a:innerShdw>
                </a:effectLst>
              </a:rPr>
              <a:t>(RTF Vocational Services)</a:t>
            </a:r>
          </a:p>
          <a:p>
            <a:endParaRPr lang="en-US" sz="2400" b="1" spc="50" dirty="0">
              <a:ln w="0"/>
              <a:effectLst>
                <a:innerShdw blurRad="63500" dist="50800" dir="13500000">
                  <a:srgbClr val="000000">
                    <a:alpha val="50000"/>
                  </a:srgbClr>
                </a:innerShdw>
              </a:effectLst>
            </a:endParaRPr>
          </a:p>
          <a:p>
            <a:r>
              <a:rPr lang="en-US" sz="2400" b="1" spc="50" dirty="0" smtClean="0">
                <a:ln w="0"/>
                <a:effectLst>
                  <a:innerShdw blurRad="63500" dist="50800" dir="13500000">
                    <a:srgbClr val="000000">
                      <a:alpha val="50000"/>
                    </a:srgbClr>
                  </a:innerShdw>
                </a:effectLst>
              </a:rPr>
              <a:t>Filed: Apr. 12, 2018</a:t>
            </a:r>
          </a:p>
          <a:p>
            <a:endParaRPr lang="en-US" sz="2400" b="1" spc="50" dirty="0">
              <a:ln w="0"/>
              <a:effectLst>
                <a:innerShdw blurRad="63500" dist="50800" dir="13500000">
                  <a:srgbClr val="000000">
                    <a:alpha val="50000"/>
                  </a:srgbClr>
                </a:innerShdw>
              </a:effectLst>
            </a:endParaRPr>
          </a:p>
          <a:p>
            <a:r>
              <a:rPr lang="en-US" sz="2400" b="1" spc="50" dirty="0" smtClean="0">
                <a:ln w="0"/>
                <a:effectLst>
                  <a:innerShdw blurRad="63500" dist="50800" dir="13500000">
                    <a:srgbClr val="000000">
                      <a:alpha val="50000"/>
                    </a:srgbClr>
                  </a:innerShdw>
                </a:effectLst>
              </a:rPr>
              <a:t>Lab. Code § 3215</a:t>
            </a:r>
          </a:p>
          <a:p>
            <a:r>
              <a:rPr lang="en-US" sz="2400" b="1" spc="50" dirty="0" smtClean="0">
                <a:ln w="0"/>
                <a:effectLst>
                  <a:innerShdw blurRad="63500" dist="50800" dir="13500000">
                    <a:srgbClr val="000000">
                      <a:alpha val="50000"/>
                    </a:srgbClr>
                  </a:innerShdw>
                </a:effectLst>
              </a:rPr>
              <a:t>Pen. Code § 550 (b)(3)</a:t>
            </a:r>
          </a:p>
          <a:p>
            <a:r>
              <a:rPr lang="en-US" sz="2400" b="1" spc="50" dirty="0" smtClean="0">
                <a:ln w="0"/>
                <a:effectLst>
                  <a:innerShdw blurRad="63500" dist="50800" dir="13500000">
                    <a:srgbClr val="000000">
                      <a:alpha val="50000"/>
                    </a:srgbClr>
                  </a:innerShdw>
                </a:effectLst>
              </a:rPr>
              <a:t>Ins. Code § 1871.4 (a) (1)</a:t>
            </a:r>
          </a:p>
          <a:p>
            <a:endParaRPr lang="en-US" sz="2400" b="1" spc="50" dirty="0">
              <a:ln w="0"/>
              <a:effectLst>
                <a:innerShdw blurRad="63500" dist="50800" dir="13500000">
                  <a:srgbClr val="000000">
                    <a:alpha val="50000"/>
                  </a:srgbClr>
                </a:innerShdw>
              </a:effectLst>
            </a:endParaRPr>
          </a:p>
          <a:p>
            <a:r>
              <a:rPr lang="en-US" sz="2400" b="1" spc="50" dirty="0" smtClean="0">
                <a:ln w="0"/>
                <a:effectLst>
                  <a:innerShdw blurRad="63500" dist="50800" dir="13500000">
                    <a:srgbClr val="000000">
                      <a:alpha val="50000"/>
                    </a:srgbClr>
                  </a:innerShdw>
                </a:effectLst>
              </a:rPr>
              <a:t>Filed by Julie Sousa of the Santa Clara DAs Office.</a:t>
            </a:r>
            <a:endParaRPr lang="en-US" sz="2400" b="1" spc="50" dirty="0">
              <a:ln w="0"/>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406052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29" y="452718"/>
            <a:ext cx="8644379" cy="1400530"/>
          </a:xfrm>
        </p:spPr>
        <p:txBody>
          <a:bodyPr/>
          <a:lstStyle/>
          <a:p>
            <a:pPr algn="ctr"/>
            <a:r>
              <a:rPr lang="en-US" dirty="0" smtClean="0">
                <a:latin typeface="Gill Sans MT" panose="020B0502020104020203" pitchFamily="34" charset="0"/>
              </a:rPr>
              <a:t>What providers get paid?</a:t>
            </a:r>
            <a:br>
              <a:rPr lang="en-US" dirty="0" smtClean="0">
                <a:latin typeface="Gill Sans MT" panose="020B0502020104020203" pitchFamily="34" charset="0"/>
              </a:rPr>
            </a:br>
            <a:r>
              <a:rPr lang="en-US" sz="3200" dirty="0" smtClean="0">
                <a:latin typeface="Gill Sans MT" panose="020B0502020104020203" pitchFamily="34" charset="0"/>
              </a:rPr>
              <a:t>2013 to the present (Lab. Code § 4658.7)</a:t>
            </a:r>
            <a:endParaRPr lang="en-US" sz="3200" dirty="0">
              <a:latin typeface="Gill Sans MT" panose="020B0502020104020203" pitchFamily="34" charset="0"/>
            </a:endParaRPr>
          </a:p>
        </p:txBody>
      </p:sp>
      <p:sp>
        <p:nvSpPr>
          <p:cNvPr id="3" name="Content Placeholder 2"/>
          <p:cNvSpPr>
            <a:spLocks noGrp="1"/>
          </p:cNvSpPr>
          <p:nvPr>
            <p:ph idx="1"/>
          </p:nvPr>
        </p:nvSpPr>
        <p:spPr>
          <a:xfrm>
            <a:off x="594360" y="1920240"/>
            <a:ext cx="11192256" cy="4654296"/>
          </a:xfrm>
        </p:spPr>
        <p:txBody>
          <a:bodyPr>
            <a:noAutofit/>
          </a:bodyPr>
          <a:lstStyle/>
          <a:p>
            <a:pPr>
              <a:lnSpc>
                <a:spcPct val="100000"/>
              </a:lnSpc>
            </a:pPr>
            <a:r>
              <a:rPr lang="en-US" sz="3200" dirty="0" smtClean="0">
                <a:latin typeface="Gill Sans MT" panose="020B0502020104020203" pitchFamily="34" charset="0"/>
              </a:rPr>
              <a:t>Education-related retraining or skill enhancement, or both, at a California public school or with a provider that is certified and on the state’s Eligible Training Provider List (EPTL), as authorized by the federal Workforce Investment Act (P.L. 105-220)</a:t>
            </a:r>
            <a:r>
              <a:rPr lang="en-US" sz="3200" dirty="0">
                <a:solidFill>
                  <a:prstClr val="black"/>
                </a:solidFill>
                <a:latin typeface="Gill Sans MT" panose="020B0502020104020203" pitchFamily="34" charset="0"/>
                <a:hlinkClick r:id="rId2"/>
              </a:rPr>
              <a:t> http://etpl.edd.ca.gov/wiaetplind.htm</a:t>
            </a:r>
            <a:r>
              <a:rPr lang="en-US" sz="3200" dirty="0">
                <a:solidFill>
                  <a:prstClr val="black"/>
                </a:solidFill>
                <a:latin typeface="Gill Sans MT" panose="020B0502020104020203" pitchFamily="34" charset="0"/>
              </a:rPr>
              <a:t>.</a:t>
            </a:r>
          </a:p>
          <a:p>
            <a:pPr>
              <a:lnSpc>
                <a:spcPct val="100000"/>
              </a:lnSpc>
            </a:pPr>
            <a:endParaRPr lang="en-US" dirty="0" smtClean="0">
              <a:latin typeface="Gill Sans MT" panose="020B0502020104020203" pitchFamily="34" charset="0"/>
            </a:endParaRPr>
          </a:p>
          <a:p>
            <a:r>
              <a:rPr lang="en-US" sz="3200" dirty="0">
                <a:latin typeface="Gill Sans MT" panose="020B0502020104020203" pitchFamily="34" charset="0"/>
              </a:rPr>
              <a:t>Payment for occupational licensing or professional certification fees, related examination fees, and examination preparation course fees.</a:t>
            </a:r>
          </a:p>
          <a:p>
            <a:pPr marL="457200" lvl="1" indent="0">
              <a:buNone/>
            </a:pPr>
            <a:endParaRPr lang="en-US" dirty="0">
              <a:latin typeface="Gill Sans MT" panose="020B0502020104020203" pitchFamily="34" charset="0"/>
            </a:endParaRPr>
          </a:p>
          <a:p>
            <a:pPr lvl="0"/>
            <a:endParaRPr lang="en-US" i="1" dirty="0">
              <a:solidFill>
                <a:prstClr val="black"/>
              </a:solidFill>
              <a:latin typeface="Gill Sans MT" panose="020B0502020104020203" pitchFamily="34" charset="0"/>
            </a:endParaRPr>
          </a:p>
        </p:txBody>
      </p:sp>
      <p:sp>
        <p:nvSpPr>
          <p:cNvPr id="4" name="Slide Number Placeholder 3"/>
          <p:cNvSpPr>
            <a:spLocks noGrp="1"/>
          </p:cNvSpPr>
          <p:nvPr>
            <p:ph type="sldNum" sz="quarter" idx="12"/>
          </p:nvPr>
        </p:nvSpPr>
        <p:spPr/>
        <p:txBody>
          <a:bodyPr/>
          <a:lstStyle/>
          <a:p>
            <a:fld id="{02CA9F98-0894-42F0-9E15-BFAB54B754DE}" type="slidenum">
              <a:rPr lang="en-US" smtClean="0"/>
              <a:t>20</a:t>
            </a:fld>
            <a:endParaRPr lang="en-US"/>
          </a:p>
        </p:txBody>
      </p:sp>
    </p:spTree>
    <p:extLst>
      <p:ext uri="{BB962C8B-B14F-4D97-AF65-F5344CB8AC3E}">
        <p14:creationId xmlns:p14="http://schemas.microsoft.com/office/powerpoint/2010/main" val="288012462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6163"/>
          </a:xfrm>
        </p:spPr>
        <p:txBody>
          <a:bodyPr>
            <a:normAutofit fontScale="90000"/>
          </a:bodyPr>
          <a:lstStyle/>
          <a:p>
            <a:pPr algn="ctr"/>
            <a:r>
              <a:rPr lang="en-US" sz="4800" dirty="0" smtClean="0">
                <a:latin typeface="Gill Sans MT" panose="020B0502020104020203" pitchFamily="34" charset="0"/>
              </a:rPr>
              <a:t>The ETPL is not easy to navigate</a:t>
            </a:r>
            <a:r>
              <a:rPr lang="en-US" sz="5400" dirty="0" smtClean="0">
                <a:latin typeface="Gill Sans MT" panose="020B0502020104020203" pitchFamily="34" charset="0"/>
              </a:rPr>
              <a:t> </a:t>
            </a:r>
            <a:endParaRPr lang="en-US" sz="5400" dirty="0">
              <a:latin typeface="Gill Sans MT" panose="020B0502020104020203" pitchFamily="34" charset="0"/>
            </a:endParaRPr>
          </a:p>
        </p:txBody>
      </p:sp>
      <p:sp>
        <p:nvSpPr>
          <p:cNvPr id="3" name="Content Placeholder 2"/>
          <p:cNvSpPr>
            <a:spLocks noGrp="1"/>
          </p:cNvSpPr>
          <p:nvPr>
            <p:ph idx="1"/>
          </p:nvPr>
        </p:nvSpPr>
        <p:spPr>
          <a:xfrm>
            <a:off x="838200" y="1316735"/>
            <a:ext cx="10515600" cy="5178333"/>
          </a:xfrm>
        </p:spPr>
        <p:txBody>
          <a:bodyPr>
            <a:normAutofit fontScale="70000" lnSpcReduction="20000"/>
          </a:bodyPr>
          <a:lstStyle/>
          <a:p>
            <a:r>
              <a:rPr lang="en-US" sz="3100" dirty="0" smtClean="0">
                <a:latin typeface="Gill Sans MT" panose="020B0502020104020203" pitchFamily="34" charset="0"/>
              </a:rPr>
              <a:t>Expands and contracts the list of training providers.</a:t>
            </a:r>
          </a:p>
          <a:p>
            <a:pPr lvl="1">
              <a:lnSpc>
                <a:spcPct val="100000"/>
              </a:lnSpc>
            </a:pPr>
            <a:r>
              <a:rPr lang="en-US" sz="3100" dirty="0">
                <a:latin typeface="Gill Sans MT" panose="020B0502020104020203" pitchFamily="34" charset="0"/>
              </a:rPr>
              <a:t>Beware of differences between the ETPL and the BPPE approvals. 	</a:t>
            </a:r>
          </a:p>
          <a:p>
            <a:pPr lvl="2">
              <a:lnSpc>
                <a:spcPct val="100000"/>
              </a:lnSpc>
            </a:pPr>
            <a:r>
              <a:rPr lang="en-US" sz="3100" dirty="0" smtClean="0">
                <a:latin typeface="Gill Sans MT" panose="020B0502020104020203" pitchFamily="34" charset="0"/>
              </a:rPr>
              <a:t>BPPE approved course for distance </a:t>
            </a:r>
            <a:r>
              <a:rPr lang="en-US" sz="3100" dirty="0">
                <a:latin typeface="Gill Sans MT" panose="020B0502020104020203" pitchFamily="34" charset="0"/>
              </a:rPr>
              <a:t>learning, but not approved at ETPL </a:t>
            </a:r>
            <a:r>
              <a:rPr lang="en-US" sz="3100" dirty="0" smtClean="0">
                <a:latin typeface="Gill Sans MT" panose="020B0502020104020203" pitchFamily="34" charset="0"/>
              </a:rPr>
              <a:t>only for in class training.</a:t>
            </a:r>
            <a:endParaRPr lang="en-US" sz="3100" dirty="0">
              <a:latin typeface="Gill Sans MT" panose="020B0502020104020203" pitchFamily="34" charset="0"/>
            </a:endParaRPr>
          </a:p>
          <a:p>
            <a:pPr lvl="2">
              <a:lnSpc>
                <a:spcPct val="100000"/>
              </a:lnSpc>
            </a:pPr>
            <a:r>
              <a:rPr lang="en-US" sz="3100" dirty="0" smtClean="0">
                <a:latin typeface="Gill Sans MT" panose="020B0502020104020203" pitchFamily="34" charset="0"/>
              </a:rPr>
              <a:t>Differences </a:t>
            </a:r>
            <a:r>
              <a:rPr lang="en-US" sz="3100" dirty="0">
                <a:latin typeface="Gill Sans MT" panose="020B0502020104020203" pitchFamily="34" charset="0"/>
              </a:rPr>
              <a:t>between costs, </a:t>
            </a:r>
            <a:r>
              <a:rPr lang="en-US" sz="3100" dirty="0" smtClean="0">
                <a:latin typeface="Gill Sans MT" panose="020B0502020104020203" pitchFamily="34" charset="0"/>
              </a:rPr>
              <a:t>fees, </a:t>
            </a:r>
            <a:r>
              <a:rPr lang="en-US" sz="3100" dirty="0">
                <a:latin typeface="Gill Sans MT" panose="020B0502020104020203" pitchFamily="34" charset="0"/>
              </a:rPr>
              <a:t>and expenses </a:t>
            </a:r>
            <a:r>
              <a:rPr lang="en-US" sz="3100" dirty="0" smtClean="0">
                <a:latin typeface="Gill Sans MT" panose="020B0502020104020203" pitchFamily="34" charset="0"/>
              </a:rPr>
              <a:t>listed on </a:t>
            </a:r>
            <a:r>
              <a:rPr lang="en-US" sz="3100" dirty="0">
                <a:latin typeface="Gill Sans MT" panose="020B0502020104020203" pitchFamily="34" charset="0"/>
              </a:rPr>
              <a:t>ETPL and </a:t>
            </a:r>
            <a:r>
              <a:rPr lang="en-US" sz="3100" dirty="0" smtClean="0">
                <a:latin typeface="Gill Sans MT" panose="020B0502020104020203" pitchFamily="34" charset="0"/>
              </a:rPr>
              <a:t>what </a:t>
            </a:r>
            <a:r>
              <a:rPr lang="en-US" sz="3100" dirty="0">
                <a:latin typeface="Gill Sans MT" panose="020B0502020104020203" pitchFamily="34" charset="0"/>
              </a:rPr>
              <a:t>is listed </a:t>
            </a:r>
            <a:r>
              <a:rPr lang="en-US" sz="3100" dirty="0" smtClean="0">
                <a:latin typeface="Gill Sans MT" panose="020B0502020104020203" pitchFamily="34" charset="0"/>
              </a:rPr>
              <a:t>in school catalogs required by BPPE</a:t>
            </a:r>
            <a:r>
              <a:rPr lang="en-US" sz="3100" dirty="0">
                <a:latin typeface="Gill Sans MT" panose="020B0502020104020203" pitchFamily="34" charset="0"/>
              </a:rPr>
              <a:t>.</a:t>
            </a:r>
          </a:p>
          <a:p>
            <a:pPr>
              <a:lnSpc>
                <a:spcPct val="150000"/>
              </a:lnSpc>
            </a:pPr>
            <a:r>
              <a:rPr lang="en-US" sz="3100" dirty="0">
                <a:latin typeface="Gill Sans MT" panose="020B0502020104020203" pitchFamily="34" charset="0"/>
              </a:rPr>
              <a:t>Private schools must apply </a:t>
            </a:r>
            <a:r>
              <a:rPr lang="en-US" sz="3100" dirty="0">
                <a:solidFill>
                  <a:srgbClr val="FF0000"/>
                </a:solidFill>
                <a:latin typeface="Gill Sans MT" panose="020B0502020104020203" pitchFamily="34" charset="0"/>
              </a:rPr>
              <a:t>course </a:t>
            </a:r>
            <a:r>
              <a:rPr lang="en-US" sz="3100" i="1" dirty="0">
                <a:solidFill>
                  <a:srgbClr val="FF0000"/>
                </a:solidFill>
                <a:latin typeface="Gill Sans MT" panose="020B0502020104020203" pitchFamily="34" charset="0"/>
              </a:rPr>
              <a:t>by course </a:t>
            </a:r>
            <a:r>
              <a:rPr lang="en-US" sz="3100" dirty="0">
                <a:latin typeface="Gill Sans MT" panose="020B0502020104020203" pitchFamily="34" charset="0"/>
              </a:rPr>
              <a:t>for inclusion on the ETPL list.</a:t>
            </a:r>
          </a:p>
          <a:p>
            <a:pPr>
              <a:lnSpc>
                <a:spcPct val="150000"/>
              </a:lnSpc>
            </a:pPr>
            <a:r>
              <a:rPr lang="en-US" sz="3100" dirty="0" smtClean="0">
                <a:latin typeface="Gill Sans MT" panose="020B0502020104020203" pitchFamily="34" charset="0"/>
              </a:rPr>
              <a:t>Includes state or federally regulated apprenticeship programs.</a:t>
            </a:r>
          </a:p>
          <a:p>
            <a:pPr>
              <a:lnSpc>
                <a:spcPct val="120000"/>
              </a:lnSpc>
            </a:pPr>
            <a:r>
              <a:rPr lang="en-US" sz="3100" dirty="0" smtClean="0">
                <a:latin typeface="Gill Sans MT" panose="020B0502020104020203" pitchFamily="34" charset="0"/>
              </a:rPr>
              <a:t>Eliminates out of state training programs that are not on the California ETPL list. </a:t>
            </a:r>
          </a:p>
          <a:p>
            <a:pPr>
              <a:lnSpc>
                <a:spcPct val="120000"/>
              </a:lnSpc>
            </a:pPr>
            <a:r>
              <a:rPr lang="en-US" sz="3100" dirty="0" smtClean="0">
                <a:latin typeface="Gill Sans MT" panose="020B0502020104020203" pitchFamily="34" charset="0"/>
              </a:rPr>
              <a:t>Most private four year schools and professional schools are not on the ETPL list; for example, Santa Clara University and the University of San Francisco.</a:t>
            </a:r>
          </a:p>
          <a:p>
            <a:pPr>
              <a:lnSpc>
                <a:spcPct val="120000"/>
              </a:lnSpc>
            </a:pPr>
            <a:r>
              <a:rPr lang="en-US" sz="3100" dirty="0" smtClean="0">
                <a:latin typeface="Gill Sans MT" panose="020B0502020104020203" pitchFamily="34" charset="0"/>
              </a:rPr>
              <a:t>ETPL provides “policy guidance” in the form of directives to providers and local boards. </a:t>
            </a:r>
          </a:p>
          <a:p>
            <a:pPr lvl="2">
              <a:lnSpc>
                <a:spcPct val="100000"/>
              </a:lnSpc>
            </a:pPr>
            <a:endParaRPr lang="en-US" dirty="0" smtClean="0">
              <a:latin typeface="Gill Sans MT" panose="020B0502020104020203" pitchFamily="34" charset="0"/>
            </a:endParaRPr>
          </a:p>
          <a:p>
            <a:endParaRPr lang="en-US" dirty="0" smtClean="0"/>
          </a:p>
          <a:p>
            <a:endParaRPr lang="en-US" dirty="0"/>
          </a:p>
        </p:txBody>
      </p:sp>
      <p:sp>
        <p:nvSpPr>
          <p:cNvPr id="4" name="Slide Number Placeholder 3"/>
          <p:cNvSpPr>
            <a:spLocks noGrp="1"/>
          </p:cNvSpPr>
          <p:nvPr>
            <p:ph type="sldNum" sz="quarter" idx="12"/>
          </p:nvPr>
        </p:nvSpPr>
        <p:spPr/>
        <p:txBody>
          <a:bodyPr/>
          <a:lstStyle/>
          <a:p>
            <a:fld id="{02CA9F98-0894-42F0-9E15-BFAB54B754DE}" type="slidenum">
              <a:rPr lang="en-US" smtClean="0"/>
              <a:t>21</a:t>
            </a:fld>
            <a:endParaRPr lang="en-US" dirty="0"/>
          </a:p>
        </p:txBody>
      </p:sp>
    </p:spTree>
    <p:extLst>
      <p:ext uri="{BB962C8B-B14F-4D97-AF65-F5344CB8AC3E}">
        <p14:creationId xmlns:p14="http://schemas.microsoft.com/office/powerpoint/2010/main" val="49993354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Gill Sans MT" panose="020B0502020104020203" pitchFamily="34" charset="0"/>
              </a:rPr>
              <a:t>What providers get paid?</a:t>
            </a:r>
            <a:br>
              <a:rPr lang="en-US" dirty="0" smtClean="0">
                <a:latin typeface="Gill Sans MT" panose="020B0502020104020203" pitchFamily="34" charset="0"/>
              </a:rPr>
            </a:br>
            <a:r>
              <a:rPr lang="en-US" sz="3200" dirty="0" smtClean="0">
                <a:latin typeface="Gill Sans MT" panose="020B0502020104020203" pitchFamily="34" charset="0"/>
              </a:rPr>
              <a:t>2013 to the present (Lab. Code § 4658.7)</a:t>
            </a:r>
            <a:endParaRPr lang="en-US" sz="3200" dirty="0">
              <a:latin typeface="Gill Sans MT" panose="020B0502020104020203" pitchFamily="34" charset="0"/>
            </a:endParaRPr>
          </a:p>
        </p:txBody>
      </p:sp>
      <p:sp>
        <p:nvSpPr>
          <p:cNvPr id="3" name="Content Placeholder 2"/>
          <p:cNvSpPr>
            <a:spLocks noGrp="1"/>
          </p:cNvSpPr>
          <p:nvPr>
            <p:ph idx="1"/>
          </p:nvPr>
        </p:nvSpPr>
        <p:spPr>
          <a:xfrm>
            <a:off x="594360" y="1690688"/>
            <a:ext cx="11192256" cy="4508944"/>
          </a:xfrm>
        </p:spPr>
        <p:txBody>
          <a:bodyPr>
            <a:noAutofit/>
          </a:bodyPr>
          <a:lstStyle/>
          <a:p>
            <a:pPr lvl="1"/>
            <a:r>
              <a:rPr lang="en-US" sz="3200" dirty="0">
                <a:solidFill>
                  <a:schemeClr val="tx1">
                    <a:lumMod val="95000"/>
                  </a:schemeClr>
                </a:solidFill>
                <a:latin typeface="Gill Sans MT" panose="020B0502020104020203" pitchFamily="34" charset="0"/>
              </a:rPr>
              <a:t>Purchase of tools </a:t>
            </a:r>
            <a:r>
              <a:rPr lang="en-US" sz="3200" dirty="0">
                <a:solidFill>
                  <a:srgbClr val="FF0000"/>
                </a:solidFill>
                <a:latin typeface="Gill Sans MT" panose="020B0502020104020203" pitchFamily="34" charset="0"/>
              </a:rPr>
              <a:t>required</a:t>
            </a:r>
            <a:r>
              <a:rPr lang="en-US" sz="3200" dirty="0">
                <a:solidFill>
                  <a:prstClr val="black"/>
                </a:solidFill>
                <a:latin typeface="Gill Sans MT" panose="020B0502020104020203" pitchFamily="34" charset="0"/>
              </a:rPr>
              <a:t> </a:t>
            </a:r>
            <a:r>
              <a:rPr lang="en-US" sz="3200" dirty="0">
                <a:latin typeface="Gill Sans MT" panose="020B0502020104020203" pitchFamily="34" charset="0"/>
              </a:rPr>
              <a:t>by a training or educational program.</a:t>
            </a:r>
          </a:p>
          <a:p>
            <a:pPr lvl="1"/>
            <a:endParaRPr lang="en-US" sz="3200" dirty="0">
              <a:solidFill>
                <a:prstClr val="black"/>
              </a:solidFill>
              <a:latin typeface="Gill Sans MT" panose="020B0502020104020203" pitchFamily="34" charset="0"/>
            </a:endParaRPr>
          </a:p>
          <a:p>
            <a:pPr lvl="1"/>
            <a:r>
              <a:rPr lang="en-US" sz="3200" dirty="0" smtClean="0">
                <a:latin typeface="Gill Sans MT" panose="020B0502020104020203" pitchFamily="34" charset="0"/>
              </a:rPr>
              <a:t>Up to </a:t>
            </a:r>
            <a:r>
              <a:rPr lang="en-US" sz="3200" dirty="0">
                <a:latin typeface="Gill Sans MT" panose="020B0502020104020203" pitchFamily="34" charset="0"/>
              </a:rPr>
              <a:t>$</a:t>
            </a:r>
            <a:r>
              <a:rPr lang="en-US" sz="3200" dirty="0" smtClean="0">
                <a:latin typeface="Gill Sans MT" panose="020B0502020104020203" pitchFamily="34" charset="0"/>
              </a:rPr>
              <a:t>1,000 for the purchase </a:t>
            </a:r>
            <a:r>
              <a:rPr lang="en-US" sz="3200" dirty="0">
                <a:latin typeface="Gill Sans MT" panose="020B0502020104020203" pitchFamily="34" charset="0"/>
              </a:rPr>
              <a:t>of computer </a:t>
            </a:r>
            <a:r>
              <a:rPr lang="en-US" sz="3200" dirty="0" smtClean="0">
                <a:latin typeface="Gill Sans MT" panose="020B0502020104020203" pitchFamily="34" charset="0"/>
              </a:rPr>
              <a:t>equipment.</a:t>
            </a:r>
            <a:endParaRPr lang="en-US" sz="3200" dirty="0">
              <a:latin typeface="Gill Sans MT" panose="020B0502020104020203" pitchFamily="34" charset="0"/>
            </a:endParaRPr>
          </a:p>
          <a:p>
            <a:pPr lvl="1"/>
            <a:endParaRPr lang="en-US" sz="3200" dirty="0">
              <a:solidFill>
                <a:prstClr val="black"/>
              </a:solidFill>
              <a:latin typeface="Gill Sans MT" panose="020B0502020104020203" pitchFamily="34" charset="0"/>
            </a:endParaRPr>
          </a:p>
          <a:p>
            <a:pPr lvl="1"/>
            <a:r>
              <a:rPr lang="en-US" sz="3200" dirty="0">
                <a:latin typeface="Gill Sans MT" panose="020B0502020104020203" pitchFamily="34" charset="0"/>
              </a:rPr>
              <a:t>Up </a:t>
            </a:r>
            <a:r>
              <a:rPr lang="en-US" sz="3200" dirty="0" smtClean="0">
                <a:latin typeface="Gill Sans MT" panose="020B0502020104020203" pitchFamily="34" charset="0"/>
              </a:rPr>
              <a:t>to $500 </a:t>
            </a:r>
            <a:r>
              <a:rPr lang="en-US" sz="3200" dirty="0">
                <a:latin typeface="Gill Sans MT" panose="020B0502020104020203" pitchFamily="34" charset="0"/>
              </a:rPr>
              <a:t>as a miscellaneous expense reimbursement or advance, payable upon request and without need for itemized documentation or accounting.</a:t>
            </a:r>
          </a:p>
          <a:p>
            <a:pPr marL="457200" lvl="1" indent="0">
              <a:buNone/>
            </a:pPr>
            <a:endParaRPr lang="en-US" dirty="0">
              <a:latin typeface="Gill Sans MT" panose="020B0502020104020203" pitchFamily="34" charset="0"/>
            </a:endParaRPr>
          </a:p>
          <a:p>
            <a:pPr lvl="0"/>
            <a:endParaRPr lang="en-US" i="1" dirty="0">
              <a:solidFill>
                <a:prstClr val="black"/>
              </a:solidFill>
              <a:latin typeface="Gill Sans MT" panose="020B0502020104020203" pitchFamily="34" charset="0"/>
            </a:endParaRPr>
          </a:p>
        </p:txBody>
      </p:sp>
      <p:sp>
        <p:nvSpPr>
          <p:cNvPr id="4" name="Slide Number Placeholder 3"/>
          <p:cNvSpPr>
            <a:spLocks noGrp="1"/>
          </p:cNvSpPr>
          <p:nvPr>
            <p:ph type="sldNum" sz="quarter" idx="12"/>
          </p:nvPr>
        </p:nvSpPr>
        <p:spPr/>
        <p:txBody>
          <a:bodyPr/>
          <a:lstStyle/>
          <a:p>
            <a:fld id="{02CA9F98-0894-42F0-9E15-BFAB54B754DE}" type="slidenum">
              <a:rPr lang="en-US" smtClean="0"/>
              <a:t>22</a:t>
            </a:fld>
            <a:endParaRPr lang="en-US"/>
          </a:p>
        </p:txBody>
      </p:sp>
    </p:spTree>
    <p:extLst>
      <p:ext uri="{BB962C8B-B14F-4D97-AF65-F5344CB8AC3E}">
        <p14:creationId xmlns:p14="http://schemas.microsoft.com/office/powerpoint/2010/main" val="360179038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latin typeface="Gill Sans MT" panose="020B0502020104020203" pitchFamily="34" charset="0"/>
              </a:rPr>
              <a:t>When does the SJDB get paid?</a:t>
            </a:r>
            <a:endParaRPr lang="en-US" sz="5400" dirty="0">
              <a:latin typeface="Gill Sans MT" panose="020B0502020104020203" pitchFamily="34" charset="0"/>
            </a:endParaRPr>
          </a:p>
        </p:txBody>
      </p:sp>
      <p:sp>
        <p:nvSpPr>
          <p:cNvPr id="3" name="Content Placeholder 2"/>
          <p:cNvSpPr>
            <a:spLocks noGrp="1"/>
          </p:cNvSpPr>
          <p:nvPr>
            <p:ph idx="1"/>
          </p:nvPr>
        </p:nvSpPr>
        <p:spPr>
          <a:xfrm>
            <a:off x="630936" y="1472183"/>
            <a:ext cx="10972800" cy="5249291"/>
          </a:xfrm>
        </p:spPr>
        <p:txBody>
          <a:bodyPr>
            <a:normAutofit/>
          </a:bodyPr>
          <a:lstStyle/>
          <a:p>
            <a:r>
              <a:rPr lang="en-US" sz="3200" dirty="0">
                <a:latin typeface="Gill Sans MT" panose="020B0502020104020203" pitchFamily="34" charset="0"/>
              </a:rPr>
              <a:t>The claims administrator shall issue the voucher payments to the employee or direct payments to the VRTWC, training providers, and/or computer retailer within 45 calendar days </a:t>
            </a:r>
            <a:r>
              <a:rPr lang="en-US" sz="3200" i="1" dirty="0">
                <a:solidFill>
                  <a:srgbClr val="FF0000"/>
                </a:solidFill>
                <a:latin typeface="Gill Sans MT" panose="020B0502020104020203" pitchFamily="34" charset="0"/>
              </a:rPr>
              <a:t>from receipt of the completed voucher, receipts, and documentation</a:t>
            </a:r>
            <a:r>
              <a:rPr lang="en-US" sz="3200" i="1" dirty="0" smtClean="0">
                <a:solidFill>
                  <a:srgbClr val="FF0000"/>
                </a:solidFill>
                <a:latin typeface="Gill Sans MT" panose="020B0502020104020203" pitchFamily="34" charset="0"/>
              </a:rPr>
              <a:t>.</a:t>
            </a:r>
          </a:p>
          <a:p>
            <a:r>
              <a:rPr lang="en-US" sz="3200" dirty="0" smtClean="0">
                <a:latin typeface="Gill Sans MT" panose="020B0502020104020203" pitchFamily="34" charset="0"/>
              </a:rPr>
              <a:t>If </a:t>
            </a:r>
            <a:r>
              <a:rPr lang="en-US" sz="3200" dirty="0">
                <a:latin typeface="Gill Sans MT" panose="020B0502020104020203" pitchFamily="34" charset="0"/>
              </a:rPr>
              <a:t>computer equipment will be provided directly to the employee, the employer must provide the computer equipment along with documentation of the cost of the computer equipment to the employee within 45 days of receipt of the Request for Purchase of Computer Equipment</a:t>
            </a:r>
            <a:r>
              <a:rPr lang="en-US" sz="3200" dirty="0" smtClean="0">
                <a:latin typeface="Gill Sans MT" panose="020B0502020104020203" pitchFamily="34" charset="0"/>
              </a:rPr>
              <a:t>. (</a:t>
            </a:r>
            <a:r>
              <a:rPr lang="en-US" sz="3200" i="1" dirty="0" smtClean="0">
                <a:latin typeface="Gill Sans MT" panose="020B0502020104020203" pitchFamily="34" charset="0"/>
              </a:rPr>
              <a:t>Cal. Code of </a:t>
            </a:r>
            <a:r>
              <a:rPr lang="en-US" sz="3200" i="1" dirty="0" err="1" smtClean="0">
                <a:latin typeface="Gill Sans MT" panose="020B0502020104020203" pitchFamily="34" charset="0"/>
              </a:rPr>
              <a:t>Regs.,tit</a:t>
            </a:r>
            <a:r>
              <a:rPr lang="en-US" sz="3200" i="1" dirty="0" smtClean="0">
                <a:latin typeface="Gill Sans MT" panose="020B0502020104020203" pitchFamily="34" charset="0"/>
              </a:rPr>
              <a:t>. 8, § 10133.31 (j).)</a:t>
            </a:r>
            <a:endParaRPr lang="en-US" sz="3200" i="1" dirty="0">
              <a:solidFill>
                <a:srgbClr val="FF0000"/>
              </a:solidFill>
              <a:latin typeface="Gill Sans MT" panose="020B0502020104020203" pitchFamily="34" charset="0"/>
            </a:endParaRPr>
          </a:p>
        </p:txBody>
      </p:sp>
      <p:sp>
        <p:nvSpPr>
          <p:cNvPr id="4" name="Slide Number Placeholder 3"/>
          <p:cNvSpPr>
            <a:spLocks noGrp="1"/>
          </p:cNvSpPr>
          <p:nvPr>
            <p:ph type="sldNum" sz="quarter" idx="12"/>
          </p:nvPr>
        </p:nvSpPr>
        <p:spPr/>
        <p:txBody>
          <a:bodyPr/>
          <a:lstStyle/>
          <a:p>
            <a:fld id="{02CA9F98-0894-42F0-9E15-BFAB54B754DE}" type="slidenum">
              <a:rPr lang="en-US" smtClean="0"/>
              <a:t>23</a:t>
            </a:fld>
            <a:endParaRPr lang="en-US"/>
          </a:p>
        </p:txBody>
      </p:sp>
    </p:spTree>
    <p:extLst>
      <p:ext uri="{BB962C8B-B14F-4D97-AF65-F5344CB8AC3E}">
        <p14:creationId xmlns:p14="http://schemas.microsoft.com/office/powerpoint/2010/main" val="420306791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latin typeface="Gill Sans MT" panose="020B0502020104020203" pitchFamily="34" charset="0"/>
              </a:rPr>
              <a:t>Vocational Return to Work Counselors (VRTWC)</a:t>
            </a:r>
          </a:p>
        </p:txBody>
      </p:sp>
      <p:sp>
        <p:nvSpPr>
          <p:cNvPr id="3" name="Content Placeholder 2"/>
          <p:cNvSpPr>
            <a:spLocks noGrp="1"/>
          </p:cNvSpPr>
          <p:nvPr>
            <p:ph idx="1"/>
          </p:nvPr>
        </p:nvSpPr>
        <p:spPr>
          <a:xfrm>
            <a:off x="838200" y="1690688"/>
            <a:ext cx="10515600" cy="4911280"/>
          </a:xfrm>
        </p:spPr>
        <p:txBody>
          <a:bodyPr>
            <a:normAutofit fontScale="77500" lnSpcReduction="20000"/>
          </a:bodyPr>
          <a:lstStyle/>
          <a:p>
            <a:pPr>
              <a:lnSpc>
                <a:spcPct val="150000"/>
              </a:lnSpc>
            </a:pPr>
            <a:r>
              <a:rPr lang="en-US" sz="3600" dirty="0" smtClean="0">
                <a:latin typeface="Gill Sans MT" panose="020B0502020104020203" pitchFamily="34" charset="0"/>
              </a:rPr>
              <a:t>10 % of the voucher.</a:t>
            </a:r>
          </a:p>
          <a:p>
            <a:pPr>
              <a:lnSpc>
                <a:spcPct val="150000"/>
              </a:lnSpc>
            </a:pPr>
            <a:r>
              <a:rPr lang="en-US" sz="3600" dirty="0" smtClean="0">
                <a:latin typeface="Gill Sans MT" panose="020B0502020104020203" pitchFamily="34" charset="0"/>
              </a:rPr>
              <a:t>Who does the VRTWC work for?</a:t>
            </a:r>
          </a:p>
          <a:p>
            <a:pPr>
              <a:lnSpc>
                <a:spcPct val="150000"/>
              </a:lnSpc>
            </a:pPr>
            <a:r>
              <a:rPr lang="en-US" sz="3600" dirty="0" smtClean="0">
                <a:latin typeface="Gill Sans MT" panose="020B0502020104020203" pitchFamily="34" charset="0"/>
              </a:rPr>
              <a:t>What work did the VRTWC do?</a:t>
            </a:r>
          </a:p>
          <a:p>
            <a:pPr>
              <a:lnSpc>
                <a:spcPct val="150000"/>
              </a:lnSpc>
            </a:pPr>
            <a:r>
              <a:rPr lang="en-US" sz="3600" dirty="0" smtClean="0">
                <a:latin typeface="Gill Sans MT" panose="020B0502020104020203" pitchFamily="34" charset="0"/>
              </a:rPr>
              <a:t>When did the VRTWC do the work?</a:t>
            </a:r>
          </a:p>
          <a:p>
            <a:pPr>
              <a:lnSpc>
                <a:spcPct val="150000"/>
              </a:lnSpc>
            </a:pPr>
            <a:r>
              <a:rPr lang="en-US" sz="3600" dirty="0" smtClean="0">
                <a:latin typeface="Gill Sans MT" panose="020B0502020104020203" pitchFamily="34" charset="0"/>
              </a:rPr>
              <a:t>How does this work benefit the injured worker?</a:t>
            </a:r>
          </a:p>
          <a:p>
            <a:r>
              <a:rPr lang="en-US" sz="3600" dirty="0" smtClean="0">
                <a:latin typeface="Gill Sans MT" panose="020B0502020104020203" pitchFamily="34" charset="0"/>
              </a:rPr>
              <a:t>How does the work comply with the paper work you received from the school and the counselor? </a:t>
            </a:r>
          </a:p>
          <a:p>
            <a:r>
              <a:rPr lang="en-US" sz="3600" dirty="0" smtClean="0">
                <a:latin typeface="Gill Sans MT" panose="020B0502020104020203" pitchFamily="34" charset="0"/>
              </a:rPr>
              <a:t>Check the qualifications of the VRTWC. </a:t>
            </a:r>
            <a:r>
              <a:rPr lang="en-US" sz="3600" i="1" dirty="0" smtClean="0">
                <a:latin typeface="Gill Sans MT" panose="020B0502020104020203" pitchFamily="34" charset="0"/>
              </a:rPr>
              <a:t>(PRA request)</a:t>
            </a:r>
          </a:p>
          <a:p>
            <a:endParaRPr lang="en-US" dirty="0"/>
          </a:p>
        </p:txBody>
      </p:sp>
      <p:sp>
        <p:nvSpPr>
          <p:cNvPr id="4" name="Slide Number Placeholder 3"/>
          <p:cNvSpPr>
            <a:spLocks noGrp="1"/>
          </p:cNvSpPr>
          <p:nvPr>
            <p:ph type="sldNum" sz="quarter" idx="12"/>
          </p:nvPr>
        </p:nvSpPr>
        <p:spPr/>
        <p:txBody>
          <a:bodyPr/>
          <a:lstStyle/>
          <a:p>
            <a:fld id="{02CA9F98-0894-42F0-9E15-BFAB54B754DE}" type="slidenum">
              <a:rPr lang="en-US" smtClean="0"/>
              <a:t>24</a:t>
            </a:fld>
            <a:endParaRPr lang="en-US" dirty="0"/>
          </a:p>
        </p:txBody>
      </p:sp>
    </p:spTree>
    <p:extLst>
      <p:ext uri="{BB962C8B-B14F-4D97-AF65-F5344CB8AC3E}">
        <p14:creationId xmlns:p14="http://schemas.microsoft.com/office/powerpoint/2010/main" val="201627069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47928"/>
          </a:xfrm>
        </p:spPr>
        <p:txBody>
          <a:bodyPr>
            <a:normAutofit/>
          </a:bodyPr>
          <a:lstStyle/>
          <a:p>
            <a:pPr algn="ctr"/>
            <a:r>
              <a:rPr lang="en-US" dirty="0" smtClean="0">
                <a:latin typeface="Gill Sans MT" panose="020B0502020104020203" pitchFamily="34" charset="0"/>
              </a:rPr>
              <a:t>SJDB Dispute resolution</a:t>
            </a:r>
            <a:br>
              <a:rPr lang="en-US" dirty="0" smtClean="0">
                <a:latin typeface="Gill Sans MT" panose="020B0502020104020203" pitchFamily="34" charset="0"/>
              </a:rPr>
            </a:br>
            <a:r>
              <a:rPr lang="en-US" sz="3600" dirty="0" smtClean="0">
                <a:latin typeface="Gill Sans MT" panose="020B0502020104020203" pitchFamily="34" charset="0"/>
              </a:rPr>
              <a:t>Cal. Code of Regs., tit. 8, § 10133.54</a:t>
            </a:r>
            <a:endParaRPr lang="en-US" sz="3600" dirty="0">
              <a:latin typeface="Gill Sans MT" panose="020B0502020104020203" pitchFamily="34" charset="0"/>
            </a:endParaRPr>
          </a:p>
        </p:txBody>
      </p:sp>
      <p:sp>
        <p:nvSpPr>
          <p:cNvPr id="3" name="Content Placeholder 2"/>
          <p:cNvSpPr>
            <a:spLocks noGrp="1"/>
          </p:cNvSpPr>
          <p:nvPr>
            <p:ph idx="1"/>
          </p:nvPr>
        </p:nvSpPr>
        <p:spPr>
          <a:xfrm>
            <a:off x="838200" y="1713052"/>
            <a:ext cx="10515600" cy="4760899"/>
          </a:xfrm>
        </p:spPr>
        <p:txBody>
          <a:bodyPr>
            <a:normAutofit/>
          </a:bodyPr>
          <a:lstStyle/>
          <a:p>
            <a:r>
              <a:rPr lang="en-US" dirty="0" smtClean="0">
                <a:latin typeface="Gill Sans MT" panose="020B0502020104020203" pitchFamily="34" charset="0"/>
              </a:rPr>
              <a:t>Has been around since 2005. </a:t>
            </a:r>
          </a:p>
          <a:p>
            <a:r>
              <a:rPr lang="en-US" dirty="0" smtClean="0">
                <a:latin typeface="Gill Sans MT" panose="020B0502020104020203" pitchFamily="34" charset="0"/>
              </a:rPr>
              <a:t>Any party can request resolution of a dispute. </a:t>
            </a:r>
          </a:p>
          <a:p>
            <a:r>
              <a:rPr lang="en-US" dirty="0" smtClean="0">
                <a:latin typeface="Gill Sans MT" panose="020B0502020104020203" pitchFamily="34" charset="0"/>
              </a:rPr>
              <a:t>Use form 10133.55 to file for and respond to dispute resolutions.</a:t>
            </a:r>
          </a:p>
          <a:p>
            <a:r>
              <a:rPr lang="en-US" dirty="0" smtClean="0">
                <a:latin typeface="Gill Sans MT" panose="020B0502020104020203" pitchFamily="34" charset="0"/>
              </a:rPr>
              <a:t>Attach all of the relevant documents. (</a:t>
            </a:r>
            <a:r>
              <a:rPr lang="en-US" i="1" dirty="0" smtClean="0">
                <a:latin typeface="Gill Sans MT" panose="020B0502020104020203" pitchFamily="34" charset="0"/>
              </a:rPr>
              <a:t>Relevant documents depends on the nature of the dispute.</a:t>
            </a:r>
            <a:r>
              <a:rPr lang="en-US" dirty="0" smtClean="0">
                <a:latin typeface="Gill Sans MT" panose="020B0502020104020203" pitchFamily="34" charset="0"/>
              </a:rPr>
              <a:t>)</a:t>
            </a:r>
          </a:p>
          <a:p>
            <a:r>
              <a:rPr lang="en-US" dirty="0" smtClean="0">
                <a:latin typeface="Gill Sans MT" panose="020B0502020104020203" pitchFamily="34" charset="0"/>
              </a:rPr>
              <a:t>Party responding to the Request for Dispute Resolution has 30 days to respond. </a:t>
            </a:r>
          </a:p>
          <a:p>
            <a:r>
              <a:rPr lang="en-US" dirty="0" smtClean="0">
                <a:latin typeface="Gill Sans MT" panose="020B0502020104020203" pitchFamily="34" charset="0"/>
              </a:rPr>
              <a:t>Agreements to provide the voucher in a C &amp; R are not enforced by the AD.</a:t>
            </a:r>
          </a:p>
          <a:p>
            <a:r>
              <a:rPr lang="en-US" dirty="0" smtClean="0">
                <a:latin typeface="Gill Sans MT" panose="020B0502020104020203" pitchFamily="34" charset="0"/>
              </a:rPr>
              <a:t>AD has 30 days to write a decision and the decision may be appealed to the District office of the WCAB.</a:t>
            </a:r>
          </a:p>
          <a:p>
            <a:endParaRPr lang="en-US" dirty="0"/>
          </a:p>
        </p:txBody>
      </p:sp>
      <p:sp>
        <p:nvSpPr>
          <p:cNvPr id="4" name="Slide Number Placeholder 3"/>
          <p:cNvSpPr>
            <a:spLocks noGrp="1"/>
          </p:cNvSpPr>
          <p:nvPr>
            <p:ph type="sldNum" sz="quarter" idx="12"/>
          </p:nvPr>
        </p:nvSpPr>
        <p:spPr/>
        <p:txBody>
          <a:bodyPr/>
          <a:lstStyle/>
          <a:p>
            <a:fld id="{02CA9F98-0894-42F0-9E15-BFAB54B754DE}" type="slidenum">
              <a:rPr lang="en-US" smtClean="0"/>
              <a:t>25</a:t>
            </a:fld>
            <a:endParaRPr lang="en-US"/>
          </a:p>
        </p:txBody>
      </p:sp>
    </p:spTree>
    <p:extLst>
      <p:ext uri="{BB962C8B-B14F-4D97-AF65-F5344CB8AC3E}">
        <p14:creationId xmlns:p14="http://schemas.microsoft.com/office/powerpoint/2010/main" val="407749323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Gill Sans MT" panose="020B0502020104020203" pitchFamily="34" charset="0"/>
              </a:rPr>
              <a:t>Issues in resolving disputes</a:t>
            </a:r>
            <a:endParaRPr lang="en-US" dirty="0">
              <a:latin typeface="Gill Sans MT" panose="020B0502020104020203" pitchFamily="34" charset="0"/>
            </a:endParaRPr>
          </a:p>
        </p:txBody>
      </p:sp>
      <p:sp>
        <p:nvSpPr>
          <p:cNvPr id="3" name="Content Placeholder 2"/>
          <p:cNvSpPr>
            <a:spLocks noGrp="1"/>
          </p:cNvSpPr>
          <p:nvPr>
            <p:ph idx="1"/>
          </p:nvPr>
        </p:nvSpPr>
        <p:spPr>
          <a:xfrm>
            <a:off x="838200" y="1690688"/>
            <a:ext cx="10049759" cy="4263545"/>
          </a:xfrm>
        </p:spPr>
        <p:txBody>
          <a:bodyPr>
            <a:noAutofit/>
          </a:bodyPr>
          <a:lstStyle/>
          <a:p>
            <a:r>
              <a:rPr lang="en-US" sz="2800" i="1" dirty="0" smtClean="0">
                <a:latin typeface="Gill Sans MT" panose="020B0502020104020203" pitchFamily="34" charset="0"/>
              </a:rPr>
              <a:t>The AD resolving</a:t>
            </a:r>
            <a:r>
              <a:rPr lang="en-US" sz="2800" dirty="0" smtClean="0">
                <a:latin typeface="Gill Sans MT" panose="020B0502020104020203" pitchFamily="34" charset="0"/>
              </a:rPr>
              <a:t> the statutory entitlement to the SJDB v. Parties settling the SJDB by way of C &amp; R. (</a:t>
            </a:r>
            <a:r>
              <a:rPr lang="en-US" sz="2800" i="1" dirty="0" smtClean="0">
                <a:latin typeface="Gill Sans MT" panose="020B0502020104020203" pitchFamily="34" charset="0"/>
              </a:rPr>
              <a:t>Beltran</a:t>
            </a:r>
            <a:r>
              <a:rPr lang="en-US" sz="2800" dirty="0" smtClean="0">
                <a:latin typeface="Gill Sans MT" panose="020B0502020104020203" pitchFamily="34" charset="0"/>
              </a:rPr>
              <a:t>)</a:t>
            </a:r>
          </a:p>
          <a:p>
            <a:r>
              <a:rPr lang="en-US" sz="2800" dirty="0" smtClean="0">
                <a:latin typeface="Gill Sans MT" panose="020B0502020104020203" pitchFamily="34" charset="0"/>
              </a:rPr>
              <a:t>Lack of response from the employer or claims administrator.</a:t>
            </a:r>
          </a:p>
          <a:p>
            <a:r>
              <a:rPr lang="en-US" sz="2800" dirty="0" smtClean="0">
                <a:latin typeface="Gill Sans MT" panose="020B0502020104020203" pitchFamily="34" charset="0"/>
              </a:rPr>
              <a:t>No “triggering event” to start the offer process. </a:t>
            </a:r>
          </a:p>
          <a:p>
            <a:r>
              <a:rPr lang="en-US" sz="2800" dirty="0" smtClean="0">
                <a:latin typeface="Gill Sans MT" panose="020B0502020104020203" pitchFamily="34" charset="0"/>
              </a:rPr>
              <a:t>General lack of documentation. (How was the case resolved, no indication of lost time form work, for example.)</a:t>
            </a:r>
          </a:p>
          <a:p>
            <a:r>
              <a:rPr lang="en-US" sz="2800" dirty="0" smtClean="0">
                <a:latin typeface="Gill Sans MT" panose="020B0502020104020203" pitchFamily="34" charset="0"/>
              </a:rPr>
              <a:t>Inconsistent paperwork from the school. (ETPL v. BPPE issues.)</a:t>
            </a:r>
          </a:p>
          <a:p>
            <a:r>
              <a:rPr lang="en-US" sz="2800" dirty="0" smtClean="0">
                <a:latin typeface="Gill Sans MT" panose="020B0502020104020203" pitchFamily="34" charset="0"/>
              </a:rPr>
              <a:t>PD only where there is no TD paid.  (Variations on the no lost time problem.)</a:t>
            </a:r>
          </a:p>
          <a:p>
            <a:endParaRPr lang="en-US" sz="2800" dirty="0" smtClean="0">
              <a:latin typeface="Gill Sans MT" panose="020B0502020104020203" pitchFamily="34" charset="0"/>
            </a:endParaRPr>
          </a:p>
          <a:p>
            <a:endParaRPr lang="en-US" sz="2800" dirty="0">
              <a:latin typeface="Gill Sans MT" panose="020B0502020104020203" pitchFamily="34" charset="0"/>
            </a:endParaRPr>
          </a:p>
        </p:txBody>
      </p:sp>
      <p:sp>
        <p:nvSpPr>
          <p:cNvPr id="4" name="Slide Number Placeholder 3"/>
          <p:cNvSpPr>
            <a:spLocks noGrp="1"/>
          </p:cNvSpPr>
          <p:nvPr>
            <p:ph type="sldNum" sz="quarter" idx="12"/>
          </p:nvPr>
        </p:nvSpPr>
        <p:spPr/>
        <p:txBody>
          <a:bodyPr/>
          <a:lstStyle/>
          <a:p>
            <a:fld id="{02CA9F98-0894-42F0-9E15-BFAB54B754DE}" type="slidenum">
              <a:rPr lang="en-US" smtClean="0"/>
              <a:t>26</a:t>
            </a:fld>
            <a:endParaRPr lang="en-US"/>
          </a:p>
        </p:txBody>
      </p:sp>
    </p:spTree>
    <p:extLst>
      <p:ext uri="{BB962C8B-B14F-4D97-AF65-F5344CB8AC3E}">
        <p14:creationId xmlns:p14="http://schemas.microsoft.com/office/powerpoint/2010/main" val="17399360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8459"/>
          </a:xfrm>
        </p:spPr>
        <p:txBody>
          <a:bodyPr>
            <a:normAutofit fontScale="90000"/>
          </a:bodyPr>
          <a:lstStyle/>
          <a:p>
            <a:pPr algn="ctr"/>
            <a:r>
              <a:rPr lang="en-US" sz="5400" dirty="0" smtClean="0">
                <a:solidFill>
                  <a:schemeClr val="tx1"/>
                </a:solidFill>
                <a:latin typeface="Gill Sans MT" panose="020B0502020104020203" pitchFamily="34" charset="0"/>
              </a:rPr>
              <a:t>Dubious financial arrangements</a:t>
            </a:r>
            <a:endParaRPr lang="en-US" dirty="0">
              <a:solidFill>
                <a:schemeClr val="tx1"/>
              </a:solidFill>
            </a:endParaRPr>
          </a:p>
        </p:txBody>
      </p:sp>
      <p:sp>
        <p:nvSpPr>
          <p:cNvPr id="3" name="Content Placeholder 2"/>
          <p:cNvSpPr>
            <a:spLocks noGrp="1"/>
          </p:cNvSpPr>
          <p:nvPr>
            <p:ph idx="1"/>
          </p:nvPr>
        </p:nvSpPr>
        <p:spPr>
          <a:xfrm>
            <a:off x="838200" y="1508290"/>
            <a:ext cx="10408919" cy="5020526"/>
          </a:xfrm>
        </p:spPr>
        <p:txBody>
          <a:bodyPr>
            <a:normAutofit/>
          </a:bodyPr>
          <a:lstStyle/>
          <a:p>
            <a:r>
              <a:rPr lang="en-US" sz="2400" dirty="0" smtClean="0">
                <a:latin typeface="Gill Sans MT" panose="020B0502020104020203" pitchFamily="34" charset="0"/>
              </a:rPr>
              <a:t>VRTWC employed by a school. (Lab. </a:t>
            </a:r>
            <a:r>
              <a:rPr lang="en-US" sz="2400" dirty="0">
                <a:latin typeface="Gill Sans MT" panose="020B0502020104020203" pitchFamily="34" charset="0"/>
              </a:rPr>
              <a:t>Code § § </a:t>
            </a:r>
            <a:r>
              <a:rPr lang="en-US" sz="2400" dirty="0" smtClean="0">
                <a:latin typeface="Gill Sans MT" panose="020B0502020104020203" pitchFamily="34" charset="0"/>
              </a:rPr>
              <a:t>139.32; 3215 (Self-referral and Kickback.)</a:t>
            </a:r>
          </a:p>
          <a:p>
            <a:r>
              <a:rPr lang="en-US" sz="2400" dirty="0">
                <a:latin typeface="Gill Sans MT" panose="020B0502020104020203" pitchFamily="34" charset="0"/>
              </a:rPr>
              <a:t>VRTWC fees </a:t>
            </a:r>
            <a:r>
              <a:rPr lang="en-US" sz="2400" dirty="0" smtClean="0">
                <a:latin typeface="Gill Sans MT" panose="020B0502020104020203" pitchFamily="34" charset="0"/>
              </a:rPr>
              <a:t>by the school. </a:t>
            </a:r>
            <a:r>
              <a:rPr lang="en-US" sz="2400" dirty="0">
                <a:latin typeface="Gill Sans MT" panose="020B0502020104020203" pitchFamily="34" charset="0"/>
              </a:rPr>
              <a:t>(Lab. Code § 139.32</a:t>
            </a:r>
            <a:r>
              <a:rPr lang="en-US" sz="2400" dirty="0" smtClean="0">
                <a:latin typeface="Gill Sans MT" panose="020B0502020104020203" pitchFamily="34" charset="0"/>
              </a:rPr>
              <a:t>.)</a:t>
            </a:r>
          </a:p>
          <a:p>
            <a:r>
              <a:rPr lang="en-US" sz="2400" dirty="0" smtClean="0">
                <a:latin typeface="Gill Sans MT" panose="020B0502020104020203" pitchFamily="34" charset="0"/>
              </a:rPr>
              <a:t>Schools kicking back money to VRTWC.</a:t>
            </a:r>
            <a:r>
              <a:rPr lang="en-US" sz="2400" dirty="0">
                <a:latin typeface="Gill Sans MT" panose="020B0502020104020203" pitchFamily="34" charset="0"/>
              </a:rPr>
              <a:t> (Lab. Code § § 139.32; </a:t>
            </a:r>
            <a:r>
              <a:rPr lang="en-US" sz="2400" dirty="0" smtClean="0">
                <a:latin typeface="Gill Sans MT" panose="020B0502020104020203" pitchFamily="34" charset="0"/>
              </a:rPr>
              <a:t>3215.)</a:t>
            </a:r>
            <a:endParaRPr lang="en-US" sz="2400" dirty="0">
              <a:latin typeface="Gill Sans MT" panose="020B0502020104020203" pitchFamily="34" charset="0"/>
            </a:endParaRPr>
          </a:p>
          <a:p>
            <a:r>
              <a:rPr lang="en-US" sz="2400" dirty="0" smtClean="0">
                <a:latin typeface="Gill Sans MT" panose="020B0502020104020203" pitchFamily="34" charset="0"/>
              </a:rPr>
              <a:t>Schools giving computers or a $1,000 to injured </a:t>
            </a:r>
            <a:r>
              <a:rPr lang="en-US" sz="2400" dirty="0">
                <a:latin typeface="Gill Sans MT" panose="020B0502020104020203" pitchFamily="34" charset="0"/>
              </a:rPr>
              <a:t>workers. (Lab. Code § </a:t>
            </a:r>
            <a:r>
              <a:rPr lang="en-US" sz="2400" dirty="0" smtClean="0">
                <a:latin typeface="Gill Sans MT" panose="020B0502020104020203" pitchFamily="34" charset="0"/>
              </a:rPr>
              <a:t>3215.)</a:t>
            </a:r>
          </a:p>
          <a:p>
            <a:r>
              <a:rPr lang="en-US" sz="2400" dirty="0" smtClean="0">
                <a:latin typeface="Gill Sans MT" panose="020B0502020104020203" pitchFamily="34" charset="0"/>
              </a:rPr>
              <a:t>Schools offering other services to injured workers. </a:t>
            </a:r>
            <a:r>
              <a:rPr lang="en-US" sz="2400" dirty="0">
                <a:latin typeface="Gill Sans MT" panose="020B0502020104020203" pitchFamily="34" charset="0"/>
              </a:rPr>
              <a:t>(Lab. Code § 139.32</a:t>
            </a:r>
            <a:r>
              <a:rPr lang="en-US" sz="2400" dirty="0" smtClean="0">
                <a:latin typeface="Gill Sans MT" panose="020B0502020104020203" pitchFamily="34" charset="0"/>
              </a:rPr>
              <a:t>.)</a:t>
            </a:r>
          </a:p>
          <a:p>
            <a:r>
              <a:rPr lang="en-US" sz="2400" dirty="0" smtClean="0">
                <a:latin typeface="Gill Sans MT" panose="020B0502020104020203" pitchFamily="34" charset="0"/>
              </a:rPr>
              <a:t>Schools paying the $500 directly to the injured worker and seeking reimbursement from CAs. </a:t>
            </a:r>
            <a:r>
              <a:rPr lang="en-US" sz="2400" dirty="0">
                <a:latin typeface="Gill Sans MT" panose="020B0502020104020203" pitchFamily="34" charset="0"/>
              </a:rPr>
              <a:t>(Lab. Code § </a:t>
            </a:r>
            <a:r>
              <a:rPr lang="en-US" sz="2400" dirty="0" smtClean="0">
                <a:latin typeface="Gill Sans MT" panose="020B0502020104020203" pitchFamily="34" charset="0"/>
              </a:rPr>
              <a:t>3215.)</a:t>
            </a:r>
          </a:p>
          <a:p>
            <a:r>
              <a:rPr lang="en-US" sz="2400" dirty="0" smtClean="0">
                <a:latin typeface="Gill Sans MT" panose="020B0502020104020203" pitchFamily="34" charset="0"/>
              </a:rPr>
              <a:t>Schools providing scholarships or discounts to injured workers to reduce the cost. (Lab. Code § 3215.) </a:t>
            </a:r>
          </a:p>
          <a:p>
            <a:endParaRPr lang="en-US" dirty="0">
              <a:solidFill>
                <a:prstClr val="black"/>
              </a:solidFill>
              <a:latin typeface="Gill Sans MT" panose="020B0502020104020203" pitchFamily="34" charset="0"/>
            </a:endParaRPr>
          </a:p>
          <a:p>
            <a:endParaRPr lang="en-US" dirty="0" smtClean="0">
              <a:latin typeface="Gill Sans MT" panose="020B0502020104020203" pitchFamily="34" charset="0"/>
            </a:endParaRPr>
          </a:p>
          <a:p>
            <a:endParaRPr lang="en-US" dirty="0">
              <a:latin typeface="Gill Sans MT" panose="020B0502020104020203" pitchFamily="34" charset="0"/>
            </a:endParaRPr>
          </a:p>
          <a:p>
            <a:endParaRPr lang="en-US" dirty="0">
              <a:latin typeface="Gill Sans MT" panose="020B0502020104020203" pitchFamily="34" charset="0"/>
            </a:endParaRPr>
          </a:p>
        </p:txBody>
      </p:sp>
      <p:sp>
        <p:nvSpPr>
          <p:cNvPr id="4" name="Slide Number Placeholder 3"/>
          <p:cNvSpPr>
            <a:spLocks noGrp="1"/>
          </p:cNvSpPr>
          <p:nvPr>
            <p:ph type="sldNum" sz="quarter" idx="12"/>
          </p:nvPr>
        </p:nvSpPr>
        <p:spPr/>
        <p:txBody>
          <a:bodyPr/>
          <a:lstStyle/>
          <a:p>
            <a:fld id="{02CA9F98-0894-42F0-9E15-BFAB54B754DE}" type="slidenum">
              <a:rPr lang="en-US" smtClean="0"/>
              <a:t>27</a:t>
            </a:fld>
            <a:endParaRPr lang="en-US"/>
          </a:p>
        </p:txBody>
      </p:sp>
    </p:spTree>
    <p:extLst>
      <p:ext uri="{BB962C8B-B14F-4D97-AF65-F5344CB8AC3E}">
        <p14:creationId xmlns:p14="http://schemas.microsoft.com/office/powerpoint/2010/main" val="79815413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solidFill>
                  <a:schemeClr val="tx1"/>
                </a:solidFill>
                <a:latin typeface="Gill Sans MT" panose="020B0502020104020203" pitchFamily="34" charset="0"/>
              </a:rPr>
              <a:t>What is payable using the SJDB?</a:t>
            </a:r>
            <a:endParaRPr lang="en-US" dirty="0">
              <a:solidFill>
                <a:schemeClr val="tx1"/>
              </a:solidFill>
            </a:endParaRPr>
          </a:p>
        </p:txBody>
      </p:sp>
      <p:sp>
        <p:nvSpPr>
          <p:cNvPr id="3" name="Content Placeholder 2"/>
          <p:cNvSpPr>
            <a:spLocks noGrp="1"/>
          </p:cNvSpPr>
          <p:nvPr>
            <p:ph idx="1"/>
          </p:nvPr>
        </p:nvSpPr>
        <p:spPr>
          <a:xfrm>
            <a:off x="393192" y="1810512"/>
            <a:ext cx="11265408" cy="3703320"/>
          </a:xfrm>
        </p:spPr>
        <p:txBody>
          <a:bodyPr>
            <a:normAutofit fontScale="92500" lnSpcReduction="20000"/>
          </a:bodyPr>
          <a:lstStyle/>
          <a:p>
            <a:r>
              <a:rPr lang="en-US" sz="4400" dirty="0">
                <a:latin typeface="Gill Sans MT" panose="020B0502020104020203" pitchFamily="34" charset="0"/>
              </a:rPr>
              <a:t>If you have paid for any computer equipment directly to </a:t>
            </a:r>
            <a:r>
              <a:rPr lang="en-US" sz="4400" dirty="0" smtClean="0">
                <a:latin typeface="Gill Sans MT" panose="020B0502020104020203" pitchFamily="34" charset="0"/>
              </a:rPr>
              <a:t>a school call the </a:t>
            </a:r>
            <a:r>
              <a:rPr lang="en-US" sz="4400" dirty="0">
                <a:latin typeface="Gill Sans MT" panose="020B0502020104020203" pitchFamily="34" charset="0"/>
              </a:rPr>
              <a:t>Franchise Tax Board </a:t>
            </a:r>
            <a:r>
              <a:rPr lang="en-US" sz="4400" dirty="0" smtClean="0">
                <a:latin typeface="Gill Sans MT" panose="020B0502020104020203" pitchFamily="34" charset="0"/>
              </a:rPr>
              <a:t>and discuss whether the school failed to </a:t>
            </a:r>
            <a:r>
              <a:rPr lang="en-US" sz="4400" dirty="0">
                <a:latin typeface="Gill Sans MT" panose="020B0502020104020203" pitchFamily="34" charset="0"/>
              </a:rPr>
              <a:t>pay sales tax. </a:t>
            </a:r>
            <a:endParaRPr lang="en-US" sz="4400" dirty="0" smtClean="0">
              <a:latin typeface="Gill Sans MT" panose="020B0502020104020203" pitchFamily="34" charset="0"/>
            </a:endParaRPr>
          </a:p>
          <a:p>
            <a:pPr marL="0" indent="0">
              <a:buNone/>
            </a:pPr>
            <a:r>
              <a:rPr lang="en-US" sz="4400" dirty="0" smtClean="0">
                <a:latin typeface="Gill Sans MT" panose="020B0502020104020203" pitchFamily="34" charset="0"/>
              </a:rPr>
              <a:t> </a:t>
            </a:r>
            <a:endParaRPr lang="en-US" sz="4400" dirty="0">
              <a:latin typeface="Gill Sans MT" panose="020B0502020104020203" pitchFamily="34" charset="0"/>
            </a:endParaRPr>
          </a:p>
          <a:p>
            <a:r>
              <a:rPr lang="en-US" sz="4400" dirty="0">
                <a:latin typeface="Gill Sans MT" panose="020B0502020104020203" pitchFamily="34" charset="0"/>
              </a:rPr>
              <a:t>Franchise Tax Board (800) 852-5711.</a:t>
            </a:r>
          </a:p>
          <a:p>
            <a:pPr algn="ctr"/>
            <a:endParaRPr lang="en-US" sz="3600" dirty="0">
              <a:latin typeface="Gill Sans MT" panose="020B0502020104020203" pitchFamily="34" charset="0"/>
            </a:endParaRPr>
          </a:p>
          <a:p>
            <a:endParaRPr lang="en-US" dirty="0">
              <a:latin typeface="Gill Sans MT" panose="020B0502020104020203" pitchFamily="34" charset="0"/>
            </a:endParaRPr>
          </a:p>
          <a:p>
            <a:endParaRPr lang="en-US" dirty="0" smtClean="0">
              <a:latin typeface="Gill Sans MT" panose="020B0502020104020203" pitchFamily="34" charset="0"/>
            </a:endParaRPr>
          </a:p>
          <a:p>
            <a:endParaRPr lang="en-US" dirty="0">
              <a:latin typeface="Gill Sans MT" panose="020B0502020104020203" pitchFamily="34" charset="0"/>
            </a:endParaRPr>
          </a:p>
          <a:p>
            <a:endParaRPr lang="en-US" dirty="0">
              <a:latin typeface="Gill Sans MT" panose="020B0502020104020203" pitchFamily="34" charset="0"/>
            </a:endParaRPr>
          </a:p>
        </p:txBody>
      </p:sp>
      <p:sp>
        <p:nvSpPr>
          <p:cNvPr id="4" name="Slide Number Placeholder 3"/>
          <p:cNvSpPr>
            <a:spLocks noGrp="1"/>
          </p:cNvSpPr>
          <p:nvPr>
            <p:ph type="sldNum" sz="quarter" idx="12"/>
          </p:nvPr>
        </p:nvSpPr>
        <p:spPr/>
        <p:txBody>
          <a:bodyPr/>
          <a:lstStyle/>
          <a:p>
            <a:fld id="{02CA9F98-0894-42F0-9E15-BFAB54B754DE}" type="slidenum">
              <a:rPr lang="en-US" smtClean="0"/>
              <a:t>28</a:t>
            </a:fld>
            <a:endParaRPr lang="en-US"/>
          </a:p>
        </p:txBody>
      </p:sp>
    </p:spTree>
    <p:extLst>
      <p:ext uri="{BB962C8B-B14F-4D97-AF65-F5344CB8AC3E}">
        <p14:creationId xmlns:p14="http://schemas.microsoft.com/office/powerpoint/2010/main" val="375781746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98482" y="365125"/>
            <a:ext cx="9355318" cy="1325563"/>
          </a:xfrm>
        </p:spPr>
        <p:txBody>
          <a:bodyPr/>
          <a:lstStyle/>
          <a:p>
            <a:r>
              <a:rPr lang="en-US" dirty="0"/>
              <a:t>Reporting potential illegal behavior</a:t>
            </a:r>
          </a:p>
        </p:txBody>
      </p:sp>
      <p:sp>
        <p:nvSpPr>
          <p:cNvPr id="5" name="Content Placeholder 4"/>
          <p:cNvSpPr>
            <a:spLocks noGrp="1"/>
          </p:cNvSpPr>
          <p:nvPr>
            <p:ph idx="1"/>
          </p:nvPr>
        </p:nvSpPr>
        <p:spPr>
          <a:xfrm>
            <a:off x="664144" y="2026764"/>
            <a:ext cx="10526596" cy="3565514"/>
          </a:xfrm>
        </p:spPr>
        <p:txBody>
          <a:bodyPr>
            <a:normAutofit/>
          </a:bodyPr>
          <a:lstStyle/>
          <a:p>
            <a:r>
              <a:rPr lang="en-US" sz="3600" dirty="0" smtClean="0"/>
              <a:t>Bureau of Private Post-Graduate Education (BPPE)</a:t>
            </a:r>
          </a:p>
          <a:p>
            <a:pPr lvl="1"/>
            <a:r>
              <a:rPr lang="en-US" sz="3600" dirty="0" smtClean="0"/>
              <a:t>Karen </a:t>
            </a:r>
            <a:r>
              <a:rPr lang="en-US" sz="3600" dirty="0"/>
              <a:t>Johnson, </a:t>
            </a:r>
            <a:r>
              <a:rPr lang="en-US" sz="3600" dirty="0" smtClean="0"/>
              <a:t>Department of Consumer Affairs</a:t>
            </a:r>
          </a:p>
          <a:p>
            <a:pPr lvl="2"/>
            <a:r>
              <a:rPr lang="en-US" sz="3600" dirty="0" smtClean="0"/>
              <a:t>Karen.L.Johnson@dca.ca.gov</a:t>
            </a:r>
            <a:r>
              <a:rPr lang="en-US" sz="3600" dirty="0"/>
              <a:t>&gt;</a:t>
            </a:r>
            <a:endParaRPr lang="en-US" sz="3600" dirty="0" smtClean="0"/>
          </a:p>
          <a:p>
            <a:endParaRPr lang="en-US" dirty="0"/>
          </a:p>
        </p:txBody>
      </p:sp>
      <p:sp>
        <p:nvSpPr>
          <p:cNvPr id="3" name="Slide Number Placeholder 2"/>
          <p:cNvSpPr>
            <a:spLocks noGrp="1"/>
          </p:cNvSpPr>
          <p:nvPr>
            <p:ph type="sldNum" sz="quarter" idx="12"/>
          </p:nvPr>
        </p:nvSpPr>
        <p:spPr/>
        <p:txBody>
          <a:bodyPr/>
          <a:lstStyle/>
          <a:p>
            <a:fld id="{02CA9F98-0894-42F0-9E15-BFAB54B754DE}" type="slidenum">
              <a:rPr lang="en-US" smtClean="0"/>
              <a:t>29</a:t>
            </a:fld>
            <a:endParaRPr lang="en-US"/>
          </a:p>
        </p:txBody>
      </p:sp>
    </p:spTree>
    <p:extLst>
      <p:ext uri="{BB962C8B-B14F-4D97-AF65-F5344CB8AC3E}">
        <p14:creationId xmlns:p14="http://schemas.microsoft.com/office/powerpoint/2010/main" val="108246326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2CA9F98-0894-42F0-9E15-BFAB54B754DE}" type="slidenum">
              <a:rPr lang="en-US" smtClean="0"/>
              <a:t>3</a:t>
            </a:fld>
            <a:endParaRPr lang="en-US"/>
          </a:p>
        </p:txBody>
      </p:sp>
      <p:sp>
        <p:nvSpPr>
          <p:cNvPr id="4" name="TextBox 3"/>
          <p:cNvSpPr txBox="1"/>
          <p:nvPr/>
        </p:nvSpPr>
        <p:spPr>
          <a:xfrm>
            <a:off x="7003916" y="1177048"/>
            <a:ext cx="3861882" cy="4893647"/>
          </a:xfrm>
          <a:prstGeom prst="rect">
            <a:avLst/>
          </a:prstGeom>
          <a:noFill/>
        </p:spPr>
        <p:txBody>
          <a:bodyPr wrap="square" rtlCol="0">
            <a:spAutoFit/>
          </a:bodyPr>
          <a:lstStyle/>
          <a:p>
            <a:r>
              <a:rPr lang="en-US" sz="2400" i="1" dirty="0" smtClean="0"/>
              <a:t>Assessment of Fine and Order of Abatement</a:t>
            </a:r>
          </a:p>
          <a:p>
            <a:endParaRPr lang="en-US" sz="2400" dirty="0"/>
          </a:p>
          <a:p>
            <a:r>
              <a:rPr lang="en-US" sz="2400" dirty="0" smtClean="0"/>
              <a:t>Filed: November 29, 2018</a:t>
            </a:r>
          </a:p>
          <a:p>
            <a:endParaRPr lang="en-US" sz="2400" dirty="0"/>
          </a:p>
          <a:p>
            <a:r>
              <a:rPr lang="en-US" sz="2400" dirty="0" smtClean="0"/>
              <a:t>Filed by Bureau For Private Postsecondary Education</a:t>
            </a:r>
          </a:p>
          <a:p>
            <a:endParaRPr lang="en-US" sz="2400" dirty="0"/>
          </a:p>
          <a:p>
            <a:r>
              <a:rPr lang="en-US" sz="2400" dirty="0" smtClean="0"/>
              <a:t>Penalty: $ 100,000 fine and an order to cease operation</a:t>
            </a:r>
            <a:endParaRPr lang="en-US" sz="2400" dirty="0"/>
          </a:p>
        </p:txBody>
      </p:sp>
      <p:graphicFrame>
        <p:nvGraphicFramePr>
          <p:cNvPr id="5" name="Object 4"/>
          <p:cNvGraphicFramePr>
            <a:graphicFrameLocks noChangeAspect="1"/>
          </p:cNvGraphicFramePr>
          <p:nvPr>
            <p:extLst>
              <p:ext uri="{D42A27DB-BD31-4B8C-83A1-F6EECF244321}">
                <p14:modId xmlns:p14="http://schemas.microsoft.com/office/powerpoint/2010/main" val="1945208967"/>
              </p:ext>
            </p:extLst>
          </p:nvPr>
        </p:nvGraphicFramePr>
        <p:xfrm>
          <a:off x="467805" y="87954"/>
          <a:ext cx="5222875" cy="6759830"/>
        </p:xfrm>
        <a:graphic>
          <a:graphicData uri="http://schemas.openxmlformats.org/presentationml/2006/ole">
            <mc:AlternateContent xmlns:mc="http://schemas.openxmlformats.org/markup-compatibility/2006">
              <mc:Choice xmlns:v="urn:schemas-microsoft-com:vml" Requires="v">
                <p:oleObj spid="_x0000_s4104" name="Acrobat Document" r:id="rId3" imgW="5829058" imgH="7543510" progId="Acrobat.Document.DC">
                  <p:embed/>
                </p:oleObj>
              </mc:Choice>
              <mc:Fallback>
                <p:oleObj name="Acrobat Document" r:id="rId3" imgW="5829058" imgH="7543510" progId="Acrobat.Document.DC">
                  <p:embed/>
                  <p:pic>
                    <p:nvPicPr>
                      <p:cNvPr id="0" name=""/>
                      <p:cNvPicPr/>
                      <p:nvPr/>
                    </p:nvPicPr>
                    <p:blipFill>
                      <a:blip r:embed="rId4"/>
                      <a:stretch>
                        <a:fillRect/>
                      </a:stretch>
                    </p:blipFill>
                    <p:spPr>
                      <a:xfrm>
                        <a:off x="467805" y="87954"/>
                        <a:ext cx="5222875" cy="6759830"/>
                      </a:xfrm>
                      <a:prstGeom prst="rect">
                        <a:avLst/>
                      </a:prstGeom>
                    </p:spPr>
                  </p:pic>
                </p:oleObj>
              </mc:Fallback>
            </mc:AlternateContent>
          </a:graphicData>
        </a:graphic>
      </p:graphicFrame>
    </p:spTree>
    <p:extLst>
      <p:ext uri="{BB962C8B-B14F-4D97-AF65-F5344CB8AC3E}">
        <p14:creationId xmlns:p14="http://schemas.microsoft.com/office/powerpoint/2010/main" val="1341571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1523"/>
          </a:xfrm>
        </p:spPr>
        <p:txBody>
          <a:bodyPr/>
          <a:lstStyle/>
          <a:p>
            <a:pPr algn="ctr"/>
            <a:r>
              <a:rPr lang="en-US" dirty="0" smtClean="0">
                <a:latin typeface="Gill Sans MT" panose="020B0502020104020203" pitchFamily="34" charset="0"/>
              </a:rPr>
              <a:t>Cases of Note</a:t>
            </a:r>
            <a:endParaRPr lang="en-US" dirty="0">
              <a:latin typeface="Gill Sans MT" panose="020B0502020104020203" pitchFamily="34" charset="0"/>
            </a:endParaRPr>
          </a:p>
        </p:txBody>
      </p:sp>
      <p:sp>
        <p:nvSpPr>
          <p:cNvPr id="3" name="Content Placeholder 2"/>
          <p:cNvSpPr>
            <a:spLocks noGrp="1"/>
          </p:cNvSpPr>
          <p:nvPr>
            <p:ph idx="1"/>
          </p:nvPr>
        </p:nvSpPr>
        <p:spPr>
          <a:xfrm>
            <a:off x="838200" y="1236044"/>
            <a:ext cx="10515600" cy="4863098"/>
          </a:xfrm>
        </p:spPr>
        <p:txBody>
          <a:bodyPr>
            <a:noAutofit/>
          </a:bodyPr>
          <a:lstStyle/>
          <a:p>
            <a:r>
              <a:rPr lang="en-US" sz="2400" i="1" dirty="0">
                <a:latin typeface="Gill Sans MT" panose="020B0502020104020203" pitchFamily="34" charset="0"/>
              </a:rPr>
              <a:t>City of Sebastopol v. </a:t>
            </a:r>
            <a:r>
              <a:rPr lang="en-US" sz="2400" i="1" dirty="0" smtClean="0">
                <a:latin typeface="Gill Sans MT" panose="020B0502020104020203" pitchFamily="34" charset="0"/>
              </a:rPr>
              <a:t> W.C.A.B</a:t>
            </a:r>
            <a:r>
              <a:rPr lang="en-US" sz="2400" i="1" dirty="0">
                <a:latin typeface="Gill Sans MT" panose="020B0502020104020203" pitchFamily="34" charset="0"/>
              </a:rPr>
              <a:t>. </a:t>
            </a:r>
            <a:r>
              <a:rPr lang="en-US" sz="2400" dirty="0">
                <a:latin typeface="Gill Sans MT" panose="020B0502020104020203" pitchFamily="34" charset="0"/>
              </a:rPr>
              <a:t>(Braga) </a:t>
            </a:r>
            <a:r>
              <a:rPr lang="en-US" sz="2400" dirty="0" smtClean="0">
                <a:latin typeface="Gill Sans MT" panose="020B0502020104020203" pitchFamily="34" charset="0"/>
              </a:rPr>
              <a:t>(</a:t>
            </a:r>
            <a:r>
              <a:rPr lang="en-US" sz="2400" dirty="0">
                <a:latin typeface="Gill Sans MT" panose="020B0502020104020203" pitchFamily="34" charset="0"/>
              </a:rPr>
              <a:t>2012) 208 Cal.App.4th 1197 </a:t>
            </a:r>
            <a:r>
              <a:rPr lang="en-US" sz="2400" dirty="0" smtClean="0">
                <a:latin typeface="Gill Sans MT" panose="020B0502020104020203" pitchFamily="34" charset="0"/>
              </a:rPr>
              <a:t>, 77 </a:t>
            </a:r>
            <a:r>
              <a:rPr lang="en-US" sz="2400" dirty="0">
                <a:latin typeface="Gill Sans MT" panose="020B0502020104020203" pitchFamily="34" charset="0"/>
              </a:rPr>
              <a:t>Cal. Comp. Cases </a:t>
            </a:r>
            <a:r>
              <a:rPr lang="en-US" sz="2400" dirty="0" smtClean="0">
                <a:latin typeface="Gill Sans MT" panose="020B0502020104020203" pitchFamily="34" charset="0"/>
              </a:rPr>
              <a:t>783. </a:t>
            </a:r>
            <a:r>
              <a:rPr lang="en-US" sz="2400" i="1" dirty="0" smtClean="0">
                <a:latin typeface="Gill Sans MT" panose="020B0502020104020203" pitchFamily="34" charset="0"/>
              </a:rPr>
              <a:t>(No offer necessary without lost time from work.)</a:t>
            </a:r>
          </a:p>
          <a:p>
            <a:endParaRPr lang="en-US" sz="2400" i="1" dirty="0" smtClean="0">
              <a:latin typeface="Gill Sans MT" panose="020B0502020104020203" pitchFamily="34" charset="0"/>
            </a:endParaRPr>
          </a:p>
          <a:p>
            <a:r>
              <a:rPr lang="en-US" sz="2400" i="1" dirty="0" smtClean="0">
                <a:latin typeface="Gill Sans MT" panose="020B0502020104020203" pitchFamily="34" charset="0"/>
              </a:rPr>
              <a:t>King </a:t>
            </a:r>
            <a:r>
              <a:rPr lang="en-US" sz="2400" i="1" dirty="0">
                <a:latin typeface="Gill Sans MT" panose="020B0502020104020203" pitchFamily="34" charset="0"/>
              </a:rPr>
              <a:t>v. </a:t>
            </a:r>
            <a:r>
              <a:rPr lang="en-US" sz="2400" i="1" dirty="0" smtClean="0">
                <a:latin typeface="Gill Sans MT" panose="020B0502020104020203" pitchFamily="34" charset="0"/>
              </a:rPr>
              <a:t> Anaheim </a:t>
            </a:r>
            <a:r>
              <a:rPr lang="en-US" sz="2400" i="1" dirty="0">
                <a:latin typeface="Gill Sans MT" panose="020B0502020104020203" pitchFamily="34" charset="0"/>
              </a:rPr>
              <a:t>Police Department</a:t>
            </a:r>
            <a:r>
              <a:rPr lang="en-US" sz="2400" dirty="0">
                <a:latin typeface="Gill Sans MT" panose="020B0502020104020203" pitchFamily="34" charset="0"/>
              </a:rPr>
              <a:t>, 2014 Cal. </a:t>
            </a:r>
            <a:r>
              <a:rPr lang="en-US" sz="2400" dirty="0" err="1">
                <a:latin typeface="Gill Sans MT" panose="020B0502020104020203" pitchFamily="34" charset="0"/>
              </a:rPr>
              <a:t>Wrk</a:t>
            </a:r>
            <a:r>
              <a:rPr lang="en-US" sz="2400" dirty="0">
                <a:latin typeface="Gill Sans MT" panose="020B0502020104020203" pitchFamily="34" charset="0"/>
              </a:rPr>
              <a:t>. Comp. P.D. LEXIS </a:t>
            </a:r>
            <a:r>
              <a:rPr lang="en-US" sz="2400" dirty="0" smtClean="0">
                <a:latin typeface="Gill Sans MT" panose="020B0502020104020203" pitchFamily="34" charset="0"/>
              </a:rPr>
              <a:t>153. (</a:t>
            </a:r>
            <a:r>
              <a:rPr lang="en-US" sz="2400" i="1" dirty="0" smtClean="0">
                <a:latin typeface="Gill Sans MT" panose="020B0502020104020203" pitchFamily="34" charset="0"/>
              </a:rPr>
              <a:t>No offer required were the worker is retired.</a:t>
            </a:r>
            <a:r>
              <a:rPr lang="en-US" sz="2400" dirty="0" smtClean="0">
                <a:latin typeface="Gill Sans MT" panose="020B0502020104020203" pitchFamily="34" charset="0"/>
              </a:rPr>
              <a:t>)</a:t>
            </a:r>
          </a:p>
          <a:p>
            <a:endParaRPr lang="en-US" sz="2400" dirty="0" smtClean="0">
              <a:latin typeface="Gill Sans MT" panose="020B0502020104020203" pitchFamily="34" charset="0"/>
            </a:endParaRPr>
          </a:p>
          <a:p>
            <a:r>
              <a:rPr lang="en-US" sz="2400" i="1" dirty="0" err="1">
                <a:latin typeface="Gill Sans MT" panose="020B0502020104020203" pitchFamily="34" charset="0"/>
              </a:rPr>
              <a:t>Pasquotto</a:t>
            </a:r>
            <a:r>
              <a:rPr lang="en-US" sz="2400" i="1" dirty="0">
                <a:latin typeface="Gill Sans MT" panose="020B0502020104020203" pitchFamily="34" charset="0"/>
              </a:rPr>
              <a:t> v. Hayward Lumber, Connecticut Indemnity Insurance Company </a:t>
            </a:r>
            <a:r>
              <a:rPr lang="en-US" sz="2400" dirty="0">
                <a:latin typeface="Gill Sans MT" panose="020B0502020104020203" pitchFamily="34" charset="0"/>
              </a:rPr>
              <a:t>(2006) 71 C.C.C. 223 (</a:t>
            </a:r>
            <a:r>
              <a:rPr lang="en-US" sz="2400" dirty="0" err="1">
                <a:latin typeface="Gill Sans MT" panose="020B0502020104020203" pitchFamily="34" charset="0"/>
              </a:rPr>
              <a:t>en</a:t>
            </a:r>
            <a:r>
              <a:rPr lang="en-US" sz="2400" dirty="0">
                <a:latin typeface="Gill Sans MT" panose="020B0502020104020203" pitchFamily="34" charset="0"/>
              </a:rPr>
              <a:t> banc</a:t>
            </a:r>
            <a:r>
              <a:rPr lang="en-US" sz="2400" dirty="0" smtClean="0">
                <a:latin typeface="Gill Sans MT" panose="020B0502020104020203" pitchFamily="34" charset="0"/>
              </a:rPr>
              <a:t>)(</a:t>
            </a:r>
            <a:r>
              <a:rPr lang="en-US" sz="2400" i="1" dirty="0" smtClean="0">
                <a:latin typeface="Gill Sans MT" panose="020B0502020104020203" pitchFamily="34" charset="0"/>
              </a:rPr>
              <a:t>What constitutes an award of benefits.</a:t>
            </a:r>
            <a:r>
              <a:rPr lang="en-US" sz="2400" dirty="0" smtClean="0">
                <a:latin typeface="Gill Sans MT" panose="020B0502020104020203" pitchFamily="34" charset="0"/>
              </a:rPr>
              <a:t>) (2004 to 2012.)</a:t>
            </a:r>
          </a:p>
          <a:p>
            <a:endParaRPr lang="en-US" sz="2400" dirty="0" smtClean="0">
              <a:latin typeface="Gill Sans MT" panose="020B0502020104020203" pitchFamily="34" charset="0"/>
            </a:endParaRPr>
          </a:p>
          <a:p>
            <a:r>
              <a:rPr lang="en-US" sz="2400" i="1" dirty="0">
                <a:latin typeface="Gill Sans MT" panose="020B0502020104020203" pitchFamily="34" charset="0"/>
              </a:rPr>
              <a:t>Beltran v. Structural Steel Fabrications </a:t>
            </a:r>
            <a:r>
              <a:rPr lang="en-US" sz="2400" dirty="0">
                <a:latin typeface="Gill Sans MT" panose="020B0502020104020203" pitchFamily="34" charset="0"/>
              </a:rPr>
              <a:t>(2016) 81 C.C.C. 1224 (Panel decision</a:t>
            </a:r>
            <a:r>
              <a:rPr lang="en-US" sz="2400" dirty="0" smtClean="0">
                <a:latin typeface="Gill Sans MT" panose="020B0502020104020203" pitchFamily="34" charset="0"/>
              </a:rPr>
              <a:t>. (Settlement of post 2013 SJDB.)(Thomas Finding Required)</a:t>
            </a:r>
            <a:endParaRPr lang="en-US" sz="2400" dirty="0">
              <a:latin typeface="Gill Sans MT" panose="020B0502020104020203" pitchFamily="34" charset="0"/>
            </a:endParaRPr>
          </a:p>
        </p:txBody>
      </p:sp>
      <p:sp>
        <p:nvSpPr>
          <p:cNvPr id="4" name="Slide Number Placeholder 3"/>
          <p:cNvSpPr>
            <a:spLocks noGrp="1"/>
          </p:cNvSpPr>
          <p:nvPr>
            <p:ph type="sldNum" sz="quarter" idx="12"/>
          </p:nvPr>
        </p:nvSpPr>
        <p:spPr/>
        <p:txBody>
          <a:bodyPr/>
          <a:lstStyle/>
          <a:p>
            <a:fld id="{02CA9F98-0894-42F0-9E15-BFAB54B754DE}" type="slidenum">
              <a:rPr lang="en-US" smtClean="0"/>
              <a:t>30</a:t>
            </a:fld>
            <a:endParaRPr lang="en-US"/>
          </a:p>
        </p:txBody>
      </p:sp>
    </p:spTree>
    <p:extLst>
      <p:ext uri="{BB962C8B-B14F-4D97-AF65-F5344CB8AC3E}">
        <p14:creationId xmlns:p14="http://schemas.microsoft.com/office/powerpoint/2010/main" val="274267457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02CA9F98-0894-42F0-9E15-BFAB54B754DE}" type="slidenum">
              <a:rPr lang="en-US" smtClean="0"/>
              <a:t>31</a:t>
            </a:fld>
            <a:endParaRPr lang="en-US"/>
          </a:p>
        </p:txBody>
      </p:sp>
    </p:spTree>
    <p:extLst>
      <p:ext uri="{BB962C8B-B14F-4D97-AF65-F5344CB8AC3E}">
        <p14:creationId xmlns:p14="http://schemas.microsoft.com/office/powerpoint/2010/main" val="225941015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Gill Sans MT" panose="020B0502020104020203" pitchFamily="34" charset="0"/>
              </a:rPr>
              <a:t>What are we are going to cover</a:t>
            </a:r>
            <a:endParaRPr lang="en-US" dirty="0">
              <a:latin typeface="Gill Sans MT" panose="020B0502020104020203" pitchFamily="34" charset="0"/>
            </a:endParaRPr>
          </a:p>
        </p:txBody>
      </p:sp>
      <p:sp>
        <p:nvSpPr>
          <p:cNvPr id="3" name="Content Placeholder 2"/>
          <p:cNvSpPr>
            <a:spLocks noGrp="1"/>
          </p:cNvSpPr>
          <p:nvPr>
            <p:ph idx="1"/>
          </p:nvPr>
        </p:nvSpPr>
        <p:spPr>
          <a:xfrm>
            <a:off x="838200" y="1385740"/>
            <a:ext cx="10006584" cy="4034672"/>
          </a:xfrm>
        </p:spPr>
        <p:txBody>
          <a:bodyPr>
            <a:normAutofit lnSpcReduction="10000"/>
          </a:bodyPr>
          <a:lstStyle/>
          <a:p>
            <a:r>
              <a:rPr lang="en-US" sz="3200" dirty="0" smtClean="0">
                <a:latin typeface="Gill Sans MT" panose="020B0502020104020203" pitchFamily="34" charset="0"/>
              </a:rPr>
              <a:t>What is the Supplemental Job Displacement Benefit (SJDB) ?</a:t>
            </a:r>
          </a:p>
          <a:p>
            <a:r>
              <a:rPr lang="en-US" sz="3200" dirty="0" smtClean="0">
                <a:latin typeface="Gill Sans MT" panose="020B0502020104020203" pitchFamily="34" charset="0"/>
              </a:rPr>
              <a:t>Who is eligible to receive the  SJDB?</a:t>
            </a:r>
          </a:p>
          <a:p>
            <a:r>
              <a:rPr lang="en-US" sz="3200" dirty="0" smtClean="0">
                <a:latin typeface="Gill Sans MT" panose="020B0502020104020203" pitchFamily="34" charset="0"/>
              </a:rPr>
              <a:t>When does the injured worker receive the SJDB?</a:t>
            </a:r>
          </a:p>
          <a:p>
            <a:r>
              <a:rPr lang="en-US" sz="3200" dirty="0" smtClean="0">
                <a:latin typeface="Gill Sans MT" panose="020B0502020104020203" pitchFamily="34" charset="0"/>
              </a:rPr>
              <a:t>What is payable under the SJDB?</a:t>
            </a:r>
          </a:p>
          <a:p>
            <a:r>
              <a:rPr lang="en-US" sz="3200" dirty="0" smtClean="0">
                <a:latin typeface="Gill Sans MT" panose="020B0502020104020203" pitchFamily="34" charset="0"/>
              </a:rPr>
              <a:t>Resolving disputes about the SJDB?</a:t>
            </a:r>
          </a:p>
          <a:p>
            <a:r>
              <a:rPr lang="en-US" sz="3200" dirty="0" smtClean="0">
                <a:latin typeface="Gill Sans MT" panose="020B0502020104020203" pitchFamily="34" charset="0"/>
              </a:rPr>
              <a:t>What does fraud look like involving the SJDB?</a:t>
            </a:r>
          </a:p>
          <a:p>
            <a:endParaRPr lang="en-US" dirty="0">
              <a:latin typeface="Gill Sans MT" panose="020B0502020104020203" pitchFamily="34" charset="0"/>
            </a:endParaRPr>
          </a:p>
        </p:txBody>
      </p:sp>
      <p:sp>
        <p:nvSpPr>
          <p:cNvPr id="4" name="Slide Number Placeholder 3"/>
          <p:cNvSpPr>
            <a:spLocks noGrp="1"/>
          </p:cNvSpPr>
          <p:nvPr>
            <p:ph type="sldNum" sz="quarter" idx="12"/>
          </p:nvPr>
        </p:nvSpPr>
        <p:spPr/>
        <p:txBody>
          <a:bodyPr/>
          <a:lstStyle/>
          <a:p>
            <a:fld id="{02CA9F98-0894-42F0-9E15-BFAB54B754DE}" type="slidenum">
              <a:rPr lang="en-US" smtClean="0"/>
              <a:t>4</a:t>
            </a:fld>
            <a:endParaRPr lang="en-US"/>
          </a:p>
        </p:txBody>
      </p:sp>
    </p:spTree>
    <p:extLst>
      <p:ext uri="{BB962C8B-B14F-4D97-AF65-F5344CB8AC3E}">
        <p14:creationId xmlns:p14="http://schemas.microsoft.com/office/powerpoint/2010/main" val="4129014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latin typeface="Gill Sans MT" panose="020B0502020104020203" pitchFamily="34" charset="0"/>
              </a:rPr>
              <a:t>What is the Supplemental Job Displacement Benefit (SJDB)</a:t>
            </a:r>
            <a:endParaRPr lang="en-US" dirty="0">
              <a:latin typeface="Gill Sans MT" panose="020B0502020104020203" pitchFamily="34" charset="0"/>
            </a:endParaRPr>
          </a:p>
        </p:txBody>
      </p:sp>
      <p:sp>
        <p:nvSpPr>
          <p:cNvPr id="3" name="Content Placeholder 2"/>
          <p:cNvSpPr>
            <a:spLocks noGrp="1"/>
          </p:cNvSpPr>
          <p:nvPr>
            <p:ph idx="1"/>
          </p:nvPr>
        </p:nvSpPr>
        <p:spPr>
          <a:xfrm>
            <a:off x="838200" y="1938528"/>
            <a:ext cx="10870324" cy="4417822"/>
          </a:xfrm>
        </p:spPr>
        <p:txBody>
          <a:bodyPr>
            <a:noAutofit/>
          </a:bodyPr>
          <a:lstStyle/>
          <a:p>
            <a:r>
              <a:rPr lang="en-US" sz="3600" dirty="0" smtClean="0">
                <a:latin typeface="Gill Sans MT" panose="020B0502020104020203" pitchFamily="34" charset="0"/>
              </a:rPr>
              <a:t>Substitute for the Vocational Rehabilitation benefit that ended on 12/31/2003.</a:t>
            </a:r>
          </a:p>
          <a:p>
            <a:r>
              <a:rPr lang="en-US" sz="3600" dirty="0" smtClean="0">
                <a:latin typeface="Gill Sans MT" panose="020B0502020104020203" pitchFamily="34" charset="0"/>
              </a:rPr>
              <a:t>Injuries occurring between 2004 to 2012.</a:t>
            </a:r>
          </a:p>
          <a:p>
            <a:r>
              <a:rPr lang="en-US" sz="3600" dirty="0" smtClean="0">
                <a:latin typeface="Gill Sans MT" panose="020B0502020104020203" pitchFamily="34" charset="0"/>
              </a:rPr>
              <a:t>Injuries occurring between 2012 to the present.</a:t>
            </a:r>
          </a:p>
          <a:p>
            <a:r>
              <a:rPr lang="en-US" sz="3600" dirty="0" smtClean="0">
                <a:latin typeface="Gill Sans MT" panose="020B0502020104020203" pitchFamily="34" charset="0"/>
              </a:rPr>
              <a:t>The administrative director is authorized by the legislature to promulgate rules and regulations implementing the SJDB.</a:t>
            </a:r>
          </a:p>
        </p:txBody>
      </p:sp>
      <p:sp>
        <p:nvSpPr>
          <p:cNvPr id="4" name="Slide Number Placeholder 3"/>
          <p:cNvSpPr>
            <a:spLocks noGrp="1"/>
          </p:cNvSpPr>
          <p:nvPr>
            <p:ph type="sldNum" sz="quarter" idx="12"/>
          </p:nvPr>
        </p:nvSpPr>
        <p:spPr/>
        <p:txBody>
          <a:bodyPr/>
          <a:lstStyle/>
          <a:p>
            <a:fld id="{02CA9F98-0894-42F0-9E15-BFAB54B754DE}" type="slidenum">
              <a:rPr lang="en-US" smtClean="0"/>
              <a:t>5</a:t>
            </a:fld>
            <a:endParaRPr lang="en-US"/>
          </a:p>
        </p:txBody>
      </p:sp>
    </p:spTree>
    <p:extLst>
      <p:ext uri="{BB962C8B-B14F-4D97-AF65-F5344CB8AC3E}">
        <p14:creationId xmlns:p14="http://schemas.microsoft.com/office/powerpoint/2010/main" val="2903551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Gill Sans MT" panose="020B0502020104020203" pitchFamily="34" charset="0"/>
              </a:rPr>
              <a:t>What is the Supplemental Job Displacement Benefit (SJDB)</a:t>
            </a:r>
            <a:endParaRPr lang="en-US" dirty="0"/>
          </a:p>
        </p:txBody>
      </p:sp>
      <p:sp>
        <p:nvSpPr>
          <p:cNvPr id="3" name="Content Placeholder 2"/>
          <p:cNvSpPr>
            <a:spLocks noGrp="1"/>
          </p:cNvSpPr>
          <p:nvPr>
            <p:ph idx="1"/>
          </p:nvPr>
        </p:nvSpPr>
        <p:spPr>
          <a:xfrm>
            <a:off x="838200" y="1801368"/>
            <a:ext cx="10515600" cy="4773167"/>
          </a:xfrm>
        </p:spPr>
        <p:txBody>
          <a:bodyPr>
            <a:normAutofit fontScale="92500" lnSpcReduction="10000"/>
          </a:bodyPr>
          <a:lstStyle/>
          <a:p>
            <a:r>
              <a:rPr lang="en-US" sz="3200" dirty="0" smtClean="0">
                <a:latin typeface="Gill Sans MT" panose="020B0502020104020203" pitchFamily="34" charset="0"/>
              </a:rPr>
              <a:t>Vocational Rehabilitation-$16,000 limit. (Sunset 2009)</a:t>
            </a:r>
          </a:p>
          <a:p>
            <a:r>
              <a:rPr lang="en-US" sz="3200" dirty="0" smtClean="0">
                <a:latin typeface="Gill Sans MT" panose="020B0502020104020203" pitchFamily="34" charset="0"/>
              </a:rPr>
              <a:t> Injuries occurring between 2004 to 2012 (Tiered Benefit)</a:t>
            </a:r>
          </a:p>
          <a:p>
            <a:pPr lvl="1"/>
            <a:r>
              <a:rPr lang="en-US" sz="3200" dirty="0" smtClean="0">
                <a:latin typeface="Gill Sans MT" panose="020B0502020104020203" pitchFamily="34" charset="0"/>
              </a:rPr>
              <a:t>$4,000 where Permanent Disability (PD) is 1% to14%.</a:t>
            </a:r>
          </a:p>
          <a:p>
            <a:pPr lvl="1"/>
            <a:r>
              <a:rPr lang="en-US" sz="3200" dirty="0" smtClean="0">
                <a:latin typeface="Gill Sans MT" panose="020B0502020104020203" pitchFamily="34" charset="0"/>
              </a:rPr>
              <a:t>$6,000 where PD is 15% to 25%.</a:t>
            </a:r>
          </a:p>
          <a:p>
            <a:pPr lvl="1"/>
            <a:r>
              <a:rPr lang="en-US" sz="3200" dirty="0" smtClean="0">
                <a:latin typeface="Gill Sans MT" panose="020B0502020104020203" pitchFamily="34" charset="0"/>
              </a:rPr>
              <a:t>$10,000 where PD is 26% to 99%.</a:t>
            </a:r>
          </a:p>
          <a:p>
            <a:r>
              <a:rPr lang="en-US" sz="3200" dirty="0" smtClean="0">
                <a:latin typeface="Gill Sans MT" panose="020B0502020104020203" pitchFamily="34" charset="0"/>
              </a:rPr>
              <a:t>Injuries occurring on or after 1/1/2013 to the present.  </a:t>
            </a:r>
          </a:p>
          <a:p>
            <a:pPr lvl="1"/>
            <a:r>
              <a:rPr lang="en-US" sz="3200" dirty="0" smtClean="0">
                <a:latin typeface="Gill Sans MT" panose="020B0502020104020203" pitchFamily="34" charset="0"/>
              </a:rPr>
              <a:t>$6,000 no matter the level of PD. </a:t>
            </a:r>
          </a:p>
          <a:p>
            <a:r>
              <a:rPr lang="en-US" sz="3200" dirty="0" smtClean="0">
                <a:latin typeface="Gill Sans MT" panose="020B0502020104020203" pitchFamily="34" charset="0"/>
              </a:rPr>
              <a:t>Benefit expires either 2 years after the issuance or 5 years after the date of injury, which ever is later.  </a:t>
            </a:r>
            <a:endParaRPr lang="en-US" sz="3200" dirty="0">
              <a:latin typeface="Gill Sans MT" panose="020B0502020104020203" pitchFamily="34" charset="0"/>
            </a:endParaRPr>
          </a:p>
        </p:txBody>
      </p:sp>
      <p:sp>
        <p:nvSpPr>
          <p:cNvPr id="4" name="Slide Number Placeholder 3"/>
          <p:cNvSpPr>
            <a:spLocks noGrp="1"/>
          </p:cNvSpPr>
          <p:nvPr>
            <p:ph type="sldNum" sz="quarter" idx="12"/>
          </p:nvPr>
        </p:nvSpPr>
        <p:spPr/>
        <p:txBody>
          <a:bodyPr/>
          <a:lstStyle/>
          <a:p>
            <a:fld id="{02CA9F98-0894-42F0-9E15-BFAB54B754DE}" type="slidenum">
              <a:rPr lang="en-US" smtClean="0"/>
              <a:t>6</a:t>
            </a:fld>
            <a:endParaRPr lang="en-US"/>
          </a:p>
        </p:txBody>
      </p:sp>
    </p:spTree>
    <p:extLst>
      <p:ext uri="{BB962C8B-B14F-4D97-AF65-F5344CB8AC3E}">
        <p14:creationId xmlns:p14="http://schemas.microsoft.com/office/powerpoint/2010/main" val="1779263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4408" y="1709738"/>
            <a:ext cx="7586205" cy="1993582"/>
          </a:xfrm>
        </p:spPr>
        <p:txBody>
          <a:bodyPr/>
          <a:lstStyle/>
          <a:p>
            <a:r>
              <a:rPr lang="en-US" dirty="0" smtClean="0">
                <a:latin typeface="Gill Sans MT" panose="020B0502020104020203" pitchFamily="34" charset="0"/>
              </a:rPr>
              <a:t>What triggers liability for the SJDB?</a:t>
            </a:r>
            <a:endParaRPr lang="en-US" dirty="0">
              <a:latin typeface="Gill Sans MT" panose="020B0502020104020203" pitchFamily="34" charset="0"/>
            </a:endParaRPr>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02CA9F98-0894-42F0-9E15-BFAB54B754DE}" type="slidenum">
              <a:rPr lang="en-US" smtClean="0"/>
              <a:t>7</a:t>
            </a:fld>
            <a:endParaRPr lang="en-US"/>
          </a:p>
        </p:txBody>
      </p:sp>
    </p:spTree>
    <p:extLst>
      <p:ext uri="{BB962C8B-B14F-4D97-AF65-F5344CB8AC3E}">
        <p14:creationId xmlns:p14="http://schemas.microsoft.com/office/powerpoint/2010/main" val="3291727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736" y="365125"/>
            <a:ext cx="11786616" cy="1325563"/>
          </a:xfrm>
        </p:spPr>
        <p:txBody>
          <a:bodyPr>
            <a:noAutofit/>
          </a:bodyPr>
          <a:lstStyle/>
          <a:p>
            <a:pPr algn="ctr"/>
            <a:r>
              <a:rPr lang="en-US" sz="6000" dirty="0" smtClean="0">
                <a:latin typeface="Gill Sans MT" panose="020B0502020104020203" pitchFamily="34" charset="0"/>
              </a:rPr>
              <a:t>What triggers liability for the SJDB?</a:t>
            </a:r>
            <a:endParaRPr lang="en-US" sz="6000" dirty="0"/>
          </a:p>
        </p:txBody>
      </p:sp>
      <p:sp>
        <p:nvSpPr>
          <p:cNvPr id="3" name="Content Placeholder 2"/>
          <p:cNvSpPr>
            <a:spLocks noGrp="1"/>
          </p:cNvSpPr>
          <p:nvPr>
            <p:ph idx="1"/>
          </p:nvPr>
        </p:nvSpPr>
        <p:spPr>
          <a:xfrm>
            <a:off x="838200" y="1755648"/>
            <a:ext cx="10515600" cy="4362348"/>
          </a:xfrm>
        </p:spPr>
        <p:txBody>
          <a:bodyPr>
            <a:normAutofit/>
          </a:bodyPr>
          <a:lstStyle/>
          <a:p>
            <a:r>
              <a:rPr lang="en-US" sz="3600" dirty="0" smtClean="0">
                <a:latin typeface="Gill Sans MT" panose="020B0502020104020203" pitchFamily="34" charset="0"/>
              </a:rPr>
              <a:t>Constants for all dates of injury.</a:t>
            </a:r>
          </a:p>
          <a:p>
            <a:pPr lvl="1">
              <a:lnSpc>
                <a:spcPct val="100000"/>
              </a:lnSpc>
            </a:pPr>
            <a:r>
              <a:rPr lang="en-US" sz="3600" dirty="0" smtClean="0">
                <a:latin typeface="Gill Sans MT" panose="020B0502020104020203" pitchFamily="34" charset="0"/>
              </a:rPr>
              <a:t>Liability is accepted by the employer or the WCAB found the employer liable for the injury. </a:t>
            </a:r>
          </a:p>
          <a:p>
            <a:pPr lvl="1">
              <a:lnSpc>
                <a:spcPct val="200000"/>
              </a:lnSpc>
            </a:pPr>
            <a:r>
              <a:rPr lang="en-US" sz="3600" dirty="0" smtClean="0">
                <a:latin typeface="Gill Sans MT" panose="020B0502020104020203" pitchFamily="34" charset="0"/>
              </a:rPr>
              <a:t>The injury must cause permanent disability.</a:t>
            </a:r>
          </a:p>
          <a:p>
            <a:pPr lvl="1">
              <a:lnSpc>
                <a:spcPct val="100000"/>
              </a:lnSpc>
            </a:pPr>
            <a:r>
              <a:rPr lang="en-US" sz="3600" dirty="0" smtClean="0">
                <a:latin typeface="Gill Sans MT" panose="020B0502020104020203" pitchFamily="34" charset="0"/>
              </a:rPr>
              <a:t>The injury must cause lost time from work. (i.e. temporary disability)</a:t>
            </a:r>
            <a:endParaRPr lang="en-US" sz="3600" dirty="0">
              <a:latin typeface="Gill Sans MT" panose="020B0502020104020203" pitchFamily="34" charset="0"/>
            </a:endParaRPr>
          </a:p>
        </p:txBody>
      </p:sp>
      <p:sp>
        <p:nvSpPr>
          <p:cNvPr id="4" name="Slide Number Placeholder 3"/>
          <p:cNvSpPr>
            <a:spLocks noGrp="1"/>
          </p:cNvSpPr>
          <p:nvPr>
            <p:ph type="sldNum" sz="quarter" idx="12"/>
          </p:nvPr>
        </p:nvSpPr>
        <p:spPr/>
        <p:txBody>
          <a:bodyPr/>
          <a:lstStyle/>
          <a:p>
            <a:fld id="{02CA9F98-0894-42F0-9E15-BFAB54B754DE}" type="slidenum">
              <a:rPr lang="en-US" smtClean="0"/>
              <a:t>8</a:t>
            </a:fld>
            <a:endParaRPr lang="en-US"/>
          </a:p>
        </p:txBody>
      </p:sp>
    </p:spTree>
    <p:extLst>
      <p:ext uri="{BB962C8B-B14F-4D97-AF65-F5344CB8AC3E}">
        <p14:creationId xmlns:p14="http://schemas.microsoft.com/office/powerpoint/2010/main" val="3323013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152779"/>
          </a:xfrm>
        </p:spPr>
        <p:txBody>
          <a:bodyPr/>
          <a:lstStyle/>
          <a:p>
            <a:pPr algn="ctr"/>
            <a:r>
              <a:rPr lang="en-US" dirty="0">
                <a:latin typeface="Gill Sans MT" panose="020B0502020104020203" pitchFamily="34" charset="0"/>
              </a:rPr>
              <a:t>What triggers liability for the SJDB?</a:t>
            </a:r>
            <a:endParaRPr lang="en-US" dirty="0"/>
          </a:p>
        </p:txBody>
      </p:sp>
      <p:sp>
        <p:nvSpPr>
          <p:cNvPr id="3" name="Text Placeholder 2"/>
          <p:cNvSpPr>
            <a:spLocks noGrp="1"/>
          </p:cNvSpPr>
          <p:nvPr>
            <p:ph type="body" idx="1"/>
          </p:nvPr>
        </p:nvSpPr>
        <p:spPr>
          <a:xfrm>
            <a:off x="694944" y="1517903"/>
            <a:ext cx="4745735" cy="822962"/>
          </a:xfrm>
        </p:spPr>
        <p:txBody>
          <a:bodyPr>
            <a:normAutofit fontScale="85000" lnSpcReduction="20000"/>
          </a:bodyPr>
          <a:lstStyle/>
          <a:p>
            <a:r>
              <a:rPr lang="en-US" sz="3300" dirty="0" smtClean="0">
                <a:latin typeface="Gill Sans MT" panose="020B0502020104020203" pitchFamily="34" charset="0"/>
              </a:rPr>
              <a:t>Labor Code </a:t>
            </a:r>
            <a:r>
              <a:rPr lang="en-US" sz="3300" dirty="0" smtClean="0">
                <a:latin typeface="Gill Sans MT" panose="020B0502020104020203" pitchFamily="34" charset="0"/>
                <a:cs typeface="Calibri" panose="020F0502020204030204" pitchFamily="34" charset="0"/>
              </a:rPr>
              <a:t>§ 4658.6 </a:t>
            </a:r>
          </a:p>
          <a:p>
            <a:r>
              <a:rPr lang="en-US" i="1" dirty="0" smtClean="0">
                <a:latin typeface="Gill Sans MT" panose="020B0502020104020203" pitchFamily="34" charset="0"/>
                <a:cs typeface="Calibri" panose="020F0502020204030204" pitchFamily="34" charset="0"/>
              </a:rPr>
              <a:t>(1/1/2004 to 21/31/2012)</a:t>
            </a:r>
            <a:endParaRPr lang="en-US" i="1" dirty="0">
              <a:latin typeface="Gill Sans MT" panose="020B0502020104020203" pitchFamily="34" charset="0"/>
            </a:endParaRPr>
          </a:p>
        </p:txBody>
      </p:sp>
      <p:sp>
        <p:nvSpPr>
          <p:cNvPr id="4" name="Content Placeholder 3"/>
          <p:cNvSpPr>
            <a:spLocks noGrp="1"/>
          </p:cNvSpPr>
          <p:nvPr>
            <p:ph sz="half" idx="2"/>
          </p:nvPr>
        </p:nvSpPr>
        <p:spPr>
          <a:xfrm>
            <a:off x="557784" y="2505075"/>
            <a:ext cx="5439791" cy="3684588"/>
          </a:xfrm>
        </p:spPr>
        <p:txBody>
          <a:bodyPr/>
          <a:lstStyle/>
          <a:p>
            <a:r>
              <a:rPr lang="en-US" dirty="0" smtClean="0">
                <a:latin typeface="Gill Sans MT" panose="020B0502020104020203" pitchFamily="34" charset="0"/>
              </a:rPr>
              <a:t>The </a:t>
            </a:r>
            <a:r>
              <a:rPr lang="en-US" dirty="0">
                <a:latin typeface="Gill Sans MT" panose="020B0502020104020203" pitchFamily="34" charset="0"/>
              </a:rPr>
              <a:t>injured employee </a:t>
            </a:r>
            <a:r>
              <a:rPr lang="en-US" dirty="0">
                <a:solidFill>
                  <a:srgbClr val="C00000"/>
                </a:solidFill>
                <a:latin typeface="Gill Sans MT" panose="020B0502020104020203" pitchFamily="34" charset="0"/>
              </a:rPr>
              <a:t>does not return to work for the employer within 60 days of the termination of temporary disability</a:t>
            </a:r>
            <a:r>
              <a:rPr lang="en-US" dirty="0">
                <a:latin typeface="Gill Sans MT" panose="020B0502020104020203" pitchFamily="34" charset="0"/>
              </a:rPr>
              <a:t>, the injured employee shall be eligible for a supplemental job displacement </a:t>
            </a:r>
            <a:r>
              <a:rPr lang="en-US" dirty="0" smtClean="0">
                <a:latin typeface="Gill Sans MT" panose="020B0502020104020203" pitchFamily="34" charset="0"/>
              </a:rPr>
              <a:t>benefit. </a:t>
            </a:r>
          </a:p>
          <a:p>
            <a:r>
              <a:rPr lang="en-US" dirty="0" smtClean="0">
                <a:latin typeface="Gill Sans MT" panose="020B0502020104020203" pitchFamily="34" charset="0"/>
              </a:rPr>
              <a:t>Note: possible increase in PD.</a:t>
            </a:r>
            <a:endParaRPr lang="en-US" dirty="0">
              <a:latin typeface="Gill Sans MT" panose="020B0502020104020203" pitchFamily="34" charset="0"/>
            </a:endParaRPr>
          </a:p>
        </p:txBody>
      </p:sp>
      <p:sp>
        <p:nvSpPr>
          <p:cNvPr id="5" name="Text Placeholder 4"/>
          <p:cNvSpPr>
            <a:spLocks noGrp="1"/>
          </p:cNvSpPr>
          <p:nvPr>
            <p:ph type="body" sz="quarter" idx="3"/>
          </p:nvPr>
        </p:nvSpPr>
        <p:spPr>
          <a:xfrm>
            <a:off x="6318504" y="1517903"/>
            <a:ext cx="4544568" cy="822961"/>
          </a:xfrm>
        </p:spPr>
        <p:txBody>
          <a:bodyPr>
            <a:normAutofit fontScale="55000" lnSpcReduction="20000"/>
          </a:bodyPr>
          <a:lstStyle/>
          <a:p>
            <a:pPr>
              <a:lnSpc>
                <a:spcPct val="100000"/>
              </a:lnSpc>
            </a:pPr>
            <a:r>
              <a:rPr lang="en-US" sz="4500" dirty="0" smtClean="0">
                <a:latin typeface="Gill Sans MT" panose="020B0502020104020203" pitchFamily="34" charset="0"/>
              </a:rPr>
              <a:t>Labor Code </a:t>
            </a:r>
            <a:r>
              <a:rPr lang="en-US" sz="4500" dirty="0" smtClean="0">
                <a:latin typeface="Gill Sans MT" panose="020B0502020104020203" pitchFamily="34" charset="0"/>
                <a:cs typeface="Calibri" panose="020F0502020204030204" pitchFamily="34" charset="0"/>
              </a:rPr>
              <a:t>§ 4658.7 </a:t>
            </a:r>
          </a:p>
          <a:p>
            <a:pPr>
              <a:lnSpc>
                <a:spcPct val="100000"/>
              </a:lnSpc>
            </a:pPr>
            <a:r>
              <a:rPr lang="en-US" sz="4000" i="1" dirty="0" smtClean="0">
                <a:latin typeface="Gill Sans MT" panose="020B0502020104020203" pitchFamily="34" charset="0"/>
                <a:cs typeface="Calibri" panose="020F0502020204030204" pitchFamily="34" charset="0"/>
              </a:rPr>
              <a:t>(1/1/2013 and after)</a:t>
            </a:r>
            <a:endParaRPr lang="en-US" sz="4000" i="1" dirty="0"/>
          </a:p>
        </p:txBody>
      </p:sp>
      <p:sp>
        <p:nvSpPr>
          <p:cNvPr id="6" name="Content Placeholder 5"/>
          <p:cNvSpPr>
            <a:spLocks noGrp="1"/>
          </p:cNvSpPr>
          <p:nvPr>
            <p:ph sz="quarter" idx="4"/>
          </p:nvPr>
        </p:nvSpPr>
        <p:spPr>
          <a:xfrm>
            <a:off x="6318504" y="2505074"/>
            <a:ext cx="5468112" cy="3968877"/>
          </a:xfrm>
        </p:spPr>
        <p:txBody>
          <a:bodyPr>
            <a:normAutofit/>
          </a:bodyPr>
          <a:lstStyle/>
          <a:p>
            <a:r>
              <a:rPr lang="en-US" dirty="0" smtClean="0">
                <a:effectLst/>
                <a:latin typeface="Gill Sans MT" panose="020B0502020104020203" pitchFamily="34" charset="0"/>
              </a:rPr>
              <a:t>The offer is made </a:t>
            </a:r>
            <a:r>
              <a:rPr lang="en-US" i="1" dirty="0" smtClean="0">
                <a:solidFill>
                  <a:srgbClr val="FF0000"/>
                </a:solidFill>
                <a:effectLst/>
                <a:latin typeface="Gill Sans MT" panose="020B0502020104020203" pitchFamily="34" charset="0"/>
              </a:rPr>
              <a:t>no later than 60 days after receipt by the claims administrator of the first report received from either the primary treating physician, an agreed medical evaluator, or a qualified medical evaluator, </a:t>
            </a:r>
            <a:r>
              <a:rPr lang="en-US" b="1" i="1" dirty="0" smtClean="0">
                <a:solidFill>
                  <a:srgbClr val="FF0000"/>
                </a:solidFill>
                <a:effectLst/>
                <a:latin typeface="Gill Sans MT" panose="020B0502020104020203" pitchFamily="34" charset="0"/>
              </a:rPr>
              <a:t>in the form created by the administrative director pursuant to subdivision (h),</a:t>
            </a:r>
            <a:r>
              <a:rPr lang="en-US" b="1" dirty="0" smtClean="0">
                <a:solidFill>
                  <a:srgbClr val="FF0000"/>
                </a:solidFill>
                <a:effectLst/>
                <a:latin typeface="Gill Sans MT" panose="020B0502020104020203" pitchFamily="34" charset="0"/>
              </a:rPr>
              <a:t> </a:t>
            </a:r>
            <a:r>
              <a:rPr lang="en-US" dirty="0" smtClean="0">
                <a:effectLst/>
                <a:latin typeface="Gill Sans MT" panose="020B0502020104020203" pitchFamily="34" charset="0"/>
              </a:rPr>
              <a:t>finding that the disability from all conditions for which compensation is claimed has become permanent and stationary and that the injury has caused permanent partial disability.</a:t>
            </a:r>
            <a:endParaRPr lang="en-US" dirty="0">
              <a:latin typeface="Gill Sans MT" panose="020B0502020104020203" pitchFamily="34" charset="0"/>
            </a:endParaRPr>
          </a:p>
        </p:txBody>
      </p:sp>
      <p:sp>
        <p:nvSpPr>
          <p:cNvPr id="7" name="Slide Number Placeholder 6"/>
          <p:cNvSpPr>
            <a:spLocks noGrp="1"/>
          </p:cNvSpPr>
          <p:nvPr>
            <p:ph type="sldNum" sz="quarter" idx="12"/>
          </p:nvPr>
        </p:nvSpPr>
        <p:spPr/>
        <p:txBody>
          <a:bodyPr/>
          <a:lstStyle/>
          <a:p>
            <a:fld id="{02CA9F98-0894-42F0-9E15-BFAB54B754DE}" type="slidenum">
              <a:rPr lang="en-US" smtClean="0"/>
              <a:t>9</a:t>
            </a:fld>
            <a:endParaRPr lang="en-US"/>
          </a:p>
        </p:txBody>
      </p:sp>
    </p:spTree>
    <p:extLst>
      <p:ext uri="{BB962C8B-B14F-4D97-AF65-F5344CB8AC3E}">
        <p14:creationId xmlns:p14="http://schemas.microsoft.com/office/powerpoint/2010/main" val="27577523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2044</TotalTime>
  <Words>2080</Words>
  <Application>Microsoft Macintosh PowerPoint</Application>
  <PresentationFormat>Custom</PresentationFormat>
  <Paragraphs>223</Paragraphs>
  <Slides>31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Ion</vt:lpstr>
      <vt:lpstr>Acrobat Document</vt:lpstr>
      <vt:lpstr>The Supplemental Job Displacement Benefit and Fraud Prevention</vt:lpstr>
      <vt:lpstr>PowerPoint Presentation</vt:lpstr>
      <vt:lpstr>PowerPoint Presentation</vt:lpstr>
      <vt:lpstr>What are we are going to cover</vt:lpstr>
      <vt:lpstr>What is the Supplemental Job Displacement Benefit (SJDB)</vt:lpstr>
      <vt:lpstr>What is the Supplemental Job Displacement Benefit (SJDB)</vt:lpstr>
      <vt:lpstr>What triggers liability for the SJDB?</vt:lpstr>
      <vt:lpstr>What triggers liability for the SJDB?</vt:lpstr>
      <vt:lpstr>What triggers liability for the SJDB?</vt:lpstr>
      <vt:lpstr>Offers of work  (2004-2012)</vt:lpstr>
      <vt:lpstr>PowerPoint Presentation</vt:lpstr>
      <vt:lpstr>PowerPoint Presentation</vt:lpstr>
      <vt:lpstr>Offers of work   (Applicable for all dates of injury)</vt:lpstr>
      <vt:lpstr>Triggering events for Offers of work</vt:lpstr>
      <vt:lpstr>Not triggering events</vt:lpstr>
      <vt:lpstr>What does the SJDB pay for?</vt:lpstr>
      <vt:lpstr>SJDB (2004-2012)</vt:lpstr>
      <vt:lpstr>What training providers are eligible for payment? 2004-2012 (Labor Code § 4658.5)</vt:lpstr>
      <vt:lpstr>Labor Code § 4658.7 (2013 to the present)</vt:lpstr>
      <vt:lpstr>What providers get paid? 2013 to the present (Lab. Code § 4658.7)</vt:lpstr>
      <vt:lpstr>The ETPL is not easy to navigate </vt:lpstr>
      <vt:lpstr>What providers get paid? 2013 to the present (Lab. Code § 4658.7)</vt:lpstr>
      <vt:lpstr>When does the SJDB get paid?</vt:lpstr>
      <vt:lpstr>Vocational Return to Work Counselors (VRTWC)</vt:lpstr>
      <vt:lpstr>SJDB Dispute resolution Cal. Code of Regs., tit. 8, § 10133.54</vt:lpstr>
      <vt:lpstr>Issues in resolving disputes</vt:lpstr>
      <vt:lpstr>Dubious financial arrangements</vt:lpstr>
      <vt:lpstr>What is payable using the SJDB?</vt:lpstr>
      <vt:lpstr>Reporting potential illegal behavior</vt:lpstr>
      <vt:lpstr>Cases of Note</vt:lpstr>
      <vt:lpstr>Questions?</vt:lpstr>
    </vt:vector>
  </TitlesOfParts>
  <Company>DIR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Supplemental Job Displacement Benefit</dc:title>
  <dc:creator>Fisher, James@DIR</dc:creator>
  <cp:lastModifiedBy>Laura Clifford</cp:lastModifiedBy>
  <cp:revision>107</cp:revision>
  <cp:lastPrinted>2018-09-11T18:40:34Z</cp:lastPrinted>
  <dcterms:created xsi:type="dcterms:W3CDTF">2018-09-04T18:11:52Z</dcterms:created>
  <dcterms:modified xsi:type="dcterms:W3CDTF">2019-02-28T18:14:53Z</dcterms:modified>
</cp:coreProperties>
</file>